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notesMasterIdLst>
    <p:notesMasterId r:id="rId34"/>
  </p:notesMasterIdLst>
  <p:sldIdLst>
    <p:sldId id="256" r:id="rId2"/>
    <p:sldId id="390" r:id="rId3"/>
    <p:sldId id="259" r:id="rId4"/>
    <p:sldId id="381" r:id="rId5"/>
    <p:sldId id="382" r:id="rId6"/>
    <p:sldId id="387" r:id="rId7"/>
    <p:sldId id="388" r:id="rId8"/>
    <p:sldId id="260" r:id="rId9"/>
    <p:sldId id="262" r:id="rId10"/>
    <p:sldId id="303" r:id="rId11"/>
    <p:sldId id="304" r:id="rId12"/>
    <p:sldId id="343" r:id="rId13"/>
    <p:sldId id="344" r:id="rId14"/>
    <p:sldId id="305" r:id="rId15"/>
    <p:sldId id="384" r:id="rId16"/>
    <p:sldId id="385" r:id="rId17"/>
    <p:sldId id="353" r:id="rId18"/>
    <p:sldId id="366" r:id="rId19"/>
    <p:sldId id="363" r:id="rId20"/>
    <p:sldId id="371" r:id="rId21"/>
    <p:sldId id="357" r:id="rId22"/>
    <p:sldId id="358" r:id="rId23"/>
    <p:sldId id="360" r:id="rId24"/>
    <p:sldId id="361" r:id="rId25"/>
    <p:sldId id="362" r:id="rId26"/>
    <p:sldId id="364" r:id="rId27"/>
    <p:sldId id="377" r:id="rId28"/>
    <p:sldId id="274" r:id="rId29"/>
    <p:sldId id="269" r:id="rId30"/>
    <p:sldId id="316" r:id="rId31"/>
    <p:sldId id="317" r:id="rId32"/>
    <p:sldId id="295" r:id="rId3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6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0" d="100"/>
          <a:sy n="70" d="100"/>
        </p:scale>
        <p:origin x="1386" y="72"/>
      </p:cViewPr>
      <p:guideLst>
        <p:guide orient="horz" pos="2160"/>
        <p:guide pos="2880"/>
      </p:guideLst>
    </p:cSldViewPr>
  </p:slideViewPr>
  <p:notesTextViewPr>
    <p:cViewPr>
      <p:scale>
        <a:sx n="1" d="1"/>
        <a:sy n="1" d="1"/>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74C1F6E-EFB6-4084-B18F-764C91E030B0}" type="datetimeFigureOut">
              <a:rPr lang="en-US" smtClean="0"/>
              <a:t>3/28/2019</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DBAE791-F572-4085-BCC0-D018888B556E}" type="slidenum">
              <a:rPr lang="en-US" smtClean="0"/>
              <a:t>‹#›</a:t>
            </a:fld>
            <a:endParaRPr lang="en-US"/>
          </a:p>
        </p:txBody>
      </p:sp>
    </p:spTree>
    <p:extLst>
      <p:ext uri="{BB962C8B-B14F-4D97-AF65-F5344CB8AC3E}">
        <p14:creationId xmlns:p14="http://schemas.microsoft.com/office/powerpoint/2010/main" val="399322557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Question: 1.  Is</a:t>
            </a:r>
            <a:r>
              <a:rPr lang="en-US" baseline="0" dirty="0"/>
              <a:t> the law now in effect? Yes</a:t>
            </a:r>
          </a:p>
          <a:p>
            <a:r>
              <a:rPr lang="en-US" baseline="0" dirty="0"/>
              <a:t>                 2. In case violations are noted during inspection conducted during the effectivity of the Law, can the</a:t>
            </a:r>
          </a:p>
          <a:p>
            <a:r>
              <a:rPr lang="en-US" baseline="0" dirty="0"/>
              <a:t>                     IRR be implemented retroactively? Yes, if the IRR will have a provision for retroactive effect. </a:t>
            </a:r>
          </a:p>
          <a:p>
            <a:r>
              <a:rPr lang="en-US" baseline="0" dirty="0"/>
              <a:t>                     Just like Wages Orders passed, the IRR provide for its retroactive effect, to take effect at the time of </a:t>
            </a:r>
          </a:p>
          <a:p>
            <a:r>
              <a:rPr lang="en-US" baseline="0"/>
              <a:t>                     the effectivity </a:t>
            </a:r>
            <a:r>
              <a:rPr lang="en-US" baseline="0" dirty="0"/>
              <a:t>of the Wage Order. </a:t>
            </a:r>
          </a:p>
          <a:p>
            <a:endParaRPr lang="en-US" dirty="0"/>
          </a:p>
        </p:txBody>
      </p:sp>
      <p:sp>
        <p:nvSpPr>
          <p:cNvPr id="4" name="Slide Number Placeholder 3"/>
          <p:cNvSpPr>
            <a:spLocks noGrp="1"/>
          </p:cNvSpPr>
          <p:nvPr>
            <p:ph type="sldNum" sz="quarter" idx="10"/>
          </p:nvPr>
        </p:nvSpPr>
        <p:spPr/>
        <p:txBody>
          <a:bodyPr/>
          <a:lstStyle/>
          <a:p>
            <a:fld id="{FFFD86F0-0AE0-48B7-A2D4-33604006FA7B}" type="slidenum">
              <a:rPr lang="en-US" smtClean="0"/>
              <a:t>2</a:t>
            </a:fld>
            <a:endParaRPr lang="en-US"/>
          </a:p>
        </p:txBody>
      </p:sp>
    </p:spTree>
    <p:extLst>
      <p:ext uri="{BB962C8B-B14F-4D97-AF65-F5344CB8AC3E}">
        <p14:creationId xmlns:p14="http://schemas.microsoft.com/office/powerpoint/2010/main" val="244344986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FFD86F0-0AE0-48B7-A2D4-33604006FA7B}" type="slidenum">
              <a:rPr lang="en-US" smtClean="0"/>
              <a:t>27</a:t>
            </a:fld>
            <a:endParaRPr lang="en-US"/>
          </a:p>
        </p:txBody>
      </p:sp>
    </p:spTree>
    <p:extLst>
      <p:ext uri="{BB962C8B-B14F-4D97-AF65-F5344CB8AC3E}">
        <p14:creationId xmlns:p14="http://schemas.microsoft.com/office/powerpoint/2010/main" val="383031962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FFD86F0-0AE0-48B7-A2D4-33604006FA7B}" type="slidenum">
              <a:rPr lang="en-US" smtClean="0"/>
              <a:t>4</a:t>
            </a:fld>
            <a:endParaRPr lang="en-US"/>
          </a:p>
        </p:txBody>
      </p:sp>
    </p:spTree>
    <p:extLst>
      <p:ext uri="{BB962C8B-B14F-4D97-AF65-F5344CB8AC3E}">
        <p14:creationId xmlns:p14="http://schemas.microsoft.com/office/powerpoint/2010/main" val="282877829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FFD86F0-0AE0-48B7-A2D4-33604006FA7B}" type="slidenum">
              <a:rPr lang="en-US" smtClean="0"/>
              <a:t>17</a:t>
            </a:fld>
            <a:endParaRPr lang="en-US"/>
          </a:p>
        </p:txBody>
      </p:sp>
    </p:spTree>
    <p:extLst>
      <p:ext uri="{BB962C8B-B14F-4D97-AF65-F5344CB8AC3E}">
        <p14:creationId xmlns:p14="http://schemas.microsoft.com/office/powerpoint/2010/main" val="132563787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FFD86F0-0AE0-48B7-A2D4-33604006FA7B}" type="slidenum">
              <a:rPr lang="en-US" smtClean="0"/>
              <a:t>18</a:t>
            </a:fld>
            <a:endParaRPr lang="en-US"/>
          </a:p>
        </p:txBody>
      </p:sp>
    </p:spTree>
    <p:extLst>
      <p:ext uri="{BB962C8B-B14F-4D97-AF65-F5344CB8AC3E}">
        <p14:creationId xmlns:p14="http://schemas.microsoft.com/office/powerpoint/2010/main" val="134213414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FFD86F0-0AE0-48B7-A2D4-33604006FA7B}" type="slidenum">
              <a:rPr lang="en-US" smtClean="0"/>
              <a:t>19</a:t>
            </a:fld>
            <a:endParaRPr lang="en-US"/>
          </a:p>
        </p:txBody>
      </p:sp>
    </p:spTree>
    <p:extLst>
      <p:ext uri="{BB962C8B-B14F-4D97-AF65-F5344CB8AC3E}">
        <p14:creationId xmlns:p14="http://schemas.microsoft.com/office/powerpoint/2010/main" val="272595843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FFD86F0-0AE0-48B7-A2D4-33604006FA7B}" type="slidenum">
              <a:rPr lang="en-US" smtClean="0"/>
              <a:t>21</a:t>
            </a:fld>
            <a:endParaRPr lang="en-US"/>
          </a:p>
        </p:txBody>
      </p:sp>
    </p:spTree>
    <p:extLst>
      <p:ext uri="{BB962C8B-B14F-4D97-AF65-F5344CB8AC3E}">
        <p14:creationId xmlns:p14="http://schemas.microsoft.com/office/powerpoint/2010/main" val="22956707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FFD86F0-0AE0-48B7-A2D4-33604006FA7B}" type="slidenum">
              <a:rPr lang="en-US" smtClean="0"/>
              <a:t>23</a:t>
            </a:fld>
            <a:endParaRPr lang="en-US"/>
          </a:p>
        </p:txBody>
      </p:sp>
    </p:spTree>
    <p:extLst>
      <p:ext uri="{BB962C8B-B14F-4D97-AF65-F5344CB8AC3E}">
        <p14:creationId xmlns:p14="http://schemas.microsoft.com/office/powerpoint/2010/main" val="129684266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FFD86F0-0AE0-48B7-A2D4-33604006FA7B}" type="slidenum">
              <a:rPr lang="en-US" smtClean="0"/>
              <a:t>24</a:t>
            </a:fld>
            <a:endParaRPr lang="en-US"/>
          </a:p>
        </p:txBody>
      </p:sp>
    </p:spTree>
    <p:extLst>
      <p:ext uri="{BB962C8B-B14F-4D97-AF65-F5344CB8AC3E}">
        <p14:creationId xmlns:p14="http://schemas.microsoft.com/office/powerpoint/2010/main" val="129427256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FFD86F0-0AE0-48B7-A2D4-33604006FA7B}" type="slidenum">
              <a:rPr lang="en-US" smtClean="0"/>
              <a:t>25</a:t>
            </a:fld>
            <a:endParaRPr lang="en-US"/>
          </a:p>
        </p:txBody>
      </p:sp>
    </p:spTree>
    <p:extLst>
      <p:ext uri="{BB962C8B-B14F-4D97-AF65-F5344CB8AC3E}">
        <p14:creationId xmlns:p14="http://schemas.microsoft.com/office/powerpoint/2010/main" val="37053755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5FB654CB-95F5-4F55-A107-5567740546B7}" type="datetimeFigureOut">
              <a:rPr lang="en-US" smtClean="0"/>
              <a:t>3/28/2019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9036626-1E86-4BFB-B09E-80F2C19D4B72}" type="slidenum">
              <a:rPr lang="en-US" smtClean="0"/>
              <a:t>‹#›</a:t>
            </a:fld>
            <a:endParaRPr lang="en-US"/>
          </a:p>
        </p:txBody>
      </p:sp>
    </p:spTree>
    <p:extLst>
      <p:ext uri="{BB962C8B-B14F-4D97-AF65-F5344CB8AC3E}">
        <p14:creationId xmlns:p14="http://schemas.microsoft.com/office/powerpoint/2010/main" val="281992860"/>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FB654CB-95F5-4F55-A107-5567740546B7}" type="datetimeFigureOut">
              <a:rPr lang="en-US" smtClean="0"/>
              <a:t>3/28/2019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9036626-1E86-4BFB-B09E-80F2C19D4B72}" type="slidenum">
              <a:rPr lang="en-US" smtClean="0"/>
              <a:t>‹#›</a:t>
            </a:fld>
            <a:endParaRPr lang="en-US"/>
          </a:p>
        </p:txBody>
      </p:sp>
    </p:spTree>
    <p:extLst>
      <p:ext uri="{BB962C8B-B14F-4D97-AF65-F5344CB8AC3E}">
        <p14:creationId xmlns:p14="http://schemas.microsoft.com/office/powerpoint/2010/main" val="1883433317"/>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FB654CB-95F5-4F55-A107-5567740546B7}" type="datetimeFigureOut">
              <a:rPr lang="en-US" smtClean="0"/>
              <a:t>3/28/2019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9036626-1E86-4BFB-B09E-80F2C19D4B72}" type="slidenum">
              <a:rPr lang="en-US" smtClean="0"/>
              <a:t>‹#›</a:t>
            </a:fld>
            <a:endParaRPr lang="en-US"/>
          </a:p>
        </p:txBody>
      </p:sp>
    </p:spTree>
    <p:extLst>
      <p:ext uri="{BB962C8B-B14F-4D97-AF65-F5344CB8AC3E}">
        <p14:creationId xmlns:p14="http://schemas.microsoft.com/office/powerpoint/2010/main" val="3224911724"/>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0" y="0"/>
            <a:ext cx="9144000" cy="1179288"/>
          </a:xfrm>
          <a:prstGeom prst="rect">
            <a:avLst/>
          </a:prstGeom>
        </p:spPr>
        <p:txBody>
          <a:bodyPr anchor="ctr"/>
          <a:lstStyle>
            <a:lvl1pPr algn="l">
              <a:defRPr>
                <a:solidFill>
                  <a:schemeClr val="tx1">
                    <a:lumMod val="75000"/>
                    <a:lumOff val="25000"/>
                  </a:schemeClr>
                </a:solidFill>
              </a:defRPr>
            </a:lvl1pPr>
          </a:lstStyle>
          <a:p>
            <a:r>
              <a:rPr lang="en-US" altLang="ko-KR" dirty="0"/>
              <a:t> Click to edit title</a:t>
            </a:r>
            <a:endParaRPr lang="ko-KR" altLang="en-US" dirty="0"/>
          </a:p>
        </p:txBody>
      </p:sp>
      <p:sp>
        <p:nvSpPr>
          <p:cNvPr id="4" name="Content Placeholder 2"/>
          <p:cNvSpPr>
            <a:spLocks noGrp="1"/>
          </p:cNvSpPr>
          <p:nvPr>
            <p:ph idx="1"/>
          </p:nvPr>
        </p:nvSpPr>
        <p:spPr>
          <a:xfrm>
            <a:off x="395536" y="1508788"/>
            <a:ext cx="8496944" cy="614197"/>
          </a:xfrm>
          <a:prstGeom prst="rect">
            <a:avLst/>
          </a:prstGeom>
        </p:spPr>
        <p:txBody>
          <a:bodyPr anchor="ctr"/>
          <a:lstStyle>
            <a:lvl1pPr marL="0" indent="0">
              <a:buNone/>
              <a:defRPr sz="1500">
                <a:solidFill>
                  <a:schemeClr val="tx1">
                    <a:lumMod val="75000"/>
                    <a:lumOff val="25000"/>
                  </a:schemeClr>
                </a:solidFill>
              </a:defRPr>
            </a:lvl1pPr>
          </a:lstStyle>
          <a:p>
            <a:pPr lvl="0"/>
            <a:r>
              <a:rPr lang="en-US" altLang="ko-KR" dirty="0"/>
              <a:t>Click to edit Master text styles</a:t>
            </a:r>
          </a:p>
        </p:txBody>
      </p:sp>
      <p:sp>
        <p:nvSpPr>
          <p:cNvPr id="5" name="Content Placeholder 2"/>
          <p:cNvSpPr>
            <a:spLocks noGrp="1"/>
          </p:cNvSpPr>
          <p:nvPr>
            <p:ph idx="10"/>
          </p:nvPr>
        </p:nvSpPr>
        <p:spPr>
          <a:xfrm>
            <a:off x="405880" y="2411015"/>
            <a:ext cx="8496944" cy="3994316"/>
          </a:xfrm>
          <a:prstGeom prst="rect">
            <a:avLst/>
          </a:prstGeom>
        </p:spPr>
        <p:txBody>
          <a:bodyPr lIns="396000" anchor="t"/>
          <a:lstStyle>
            <a:lvl1pPr marL="0" indent="0">
              <a:buNone/>
              <a:defRPr sz="1050">
                <a:solidFill>
                  <a:schemeClr val="tx1">
                    <a:lumMod val="75000"/>
                    <a:lumOff val="25000"/>
                  </a:schemeClr>
                </a:solidFill>
              </a:defRPr>
            </a:lvl1pPr>
          </a:lstStyle>
          <a:p>
            <a:pPr lvl="0"/>
            <a:r>
              <a:rPr lang="en-US" altLang="ko-KR" dirty="0"/>
              <a:t>Click to edit Master text styles</a:t>
            </a:r>
          </a:p>
        </p:txBody>
      </p:sp>
    </p:spTree>
    <p:extLst>
      <p:ext uri="{BB962C8B-B14F-4D97-AF65-F5344CB8AC3E}">
        <p14:creationId xmlns:p14="http://schemas.microsoft.com/office/powerpoint/2010/main" val="239895459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0" y="0"/>
            <a:ext cx="9144000" cy="1179288"/>
          </a:xfrm>
          <a:prstGeom prst="rect">
            <a:avLst/>
          </a:prstGeom>
        </p:spPr>
        <p:txBody>
          <a:bodyPr anchor="ctr"/>
          <a:lstStyle>
            <a:lvl1pPr algn="l">
              <a:defRPr>
                <a:solidFill>
                  <a:schemeClr val="tx1">
                    <a:lumMod val="75000"/>
                    <a:lumOff val="25000"/>
                  </a:schemeClr>
                </a:solidFill>
              </a:defRPr>
            </a:lvl1pPr>
          </a:lstStyle>
          <a:p>
            <a:r>
              <a:rPr lang="en-US" altLang="ko-KR" dirty="0"/>
              <a:t> Click to edit title</a:t>
            </a:r>
            <a:endParaRPr lang="ko-KR" altLang="en-US" dirty="0"/>
          </a:p>
        </p:txBody>
      </p:sp>
      <p:sp>
        <p:nvSpPr>
          <p:cNvPr id="4" name="Content Placeholder 2"/>
          <p:cNvSpPr>
            <a:spLocks noGrp="1"/>
          </p:cNvSpPr>
          <p:nvPr>
            <p:ph idx="1"/>
          </p:nvPr>
        </p:nvSpPr>
        <p:spPr>
          <a:xfrm>
            <a:off x="395536" y="1508788"/>
            <a:ext cx="8496944" cy="614197"/>
          </a:xfrm>
          <a:prstGeom prst="rect">
            <a:avLst/>
          </a:prstGeom>
        </p:spPr>
        <p:txBody>
          <a:bodyPr anchor="ctr"/>
          <a:lstStyle>
            <a:lvl1pPr marL="0" indent="0">
              <a:buNone/>
              <a:defRPr sz="1500">
                <a:solidFill>
                  <a:schemeClr val="tx1">
                    <a:lumMod val="75000"/>
                    <a:lumOff val="25000"/>
                  </a:schemeClr>
                </a:solidFill>
              </a:defRPr>
            </a:lvl1pPr>
          </a:lstStyle>
          <a:p>
            <a:pPr lvl="0"/>
            <a:r>
              <a:rPr lang="en-US" altLang="ko-KR" dirty="0"/>
              <a:t>Click to edit Master text styles</a:t>
            </a:r>
          </a:p>
        </p:txBody>
      </p:sp>
      <p:sp>
        <p:nvSpPr>
          <p:cNvPr id="5" name="Content Placeholder 2"/>
          <p:cNvSpPr>
            <a:spLocks noGrp="1"/>
          </p:cNvSpPr>
          <p:nvPr>
            <p:ph idx="10"/>
          </p:nvPr>
        </p:nvSpPr>
        <p:spPr>
          <a:xfrm>
            <a:off x="405880" y="2411015"/>
            <a:ext cx="8496944" cy="3994316"/>
          </a:xfrm>
          <a:prstGeom prst="rect">
            <a:avLst/>
          </a:prstGeom>
        </p:spPr>
        <p:txBody>
          <a:bodyPr lIns="396000" anchor="t"/>
          <a:lstStyle>
            <a:lvl1pPr marL="0" indent="0">
              <a:buNone/>
              <a:defRPr sz="1050">
                <a:solidFill>
                  <a:schemeClr val="tx1">
                    <a:lumMod val="75000"/>
                    <a:lumOff val="25000"/>
                  </a:schemeClr>
                </a:solidFill>
              </a:defRPr>
            </a:lvl1pPr>
          </a:lstStyle>
          <a:p>
            <a:pPr lvl="0"/>
            <a:r>
              <a:rPr lang="en-US" altLang="ko-KR" dirty="0"/>
              <a:t>Click to edit Master text styles</a:t>
            </a:r>
          </a:p>
        </p:txBody>
      </p:sp>
    </p:spTree>
    <p:extLst>
      <p:ext uri="{BB962C8B-B14F-4D97-AF65-F5344CB8AC3E}">
        <p14:creationId xmlns:p14="http://schemas.microsoft.com/office/powerpoint/2010/main" val="165965317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5_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0" y="0"/>
            <a:ext cx="9144000" cy="1179288"/>
          </a:xfrm>
          <a:prstGeom prst="rect">
            <a:avLst/>
          </a:prstGeom>
        </p:spPr>
        <p:txBody>
          <a:bodyPr anchor="ctr"/>
          <a:lstStyle>
            <a:lvl1pPr algn="l">
              <a:defRPr>
                <a:solidFill>
                  <a:schemeClr val="tx1">
                    <a:lumMod val="75000"/>
                    <a:lumOff val="25000"/>
                  </a:schemeClr>
                </a:solidFill>
              </a:defRPr>
            </a:lvl1pPr>
          </a:lstStyle>
          <a:p>
            <a:r>
              <a:rPr lang="en-US" altLang="ko-KR" dirty="0"/>
              <a:t> Click to edit title</a:t>
            </a:r>
            <a:endParaRPr lang="ko-KR" altLang="en-US" dirty="0"/>
          </a:p>
        </p:txBody>
      </p:sp>
      <p:sp>
        <p:nvSpPr>
          <p:cNvPr id="4" name="Content Placeholder 2"/>
          <p:cNvSpPr>
            <a:spLocks noGrp="1"/>
          </p:cNvSpPr>
          <p:nvPr>
            <p:ph idx="1"/>
          </p:nvPr>
        </p:nvSpPr>
        <p:spPr>
          <a:xfrm>
            <a:off x="395536" y="1508788"/>
            <a:ext cx="8496944" cy="614197"/>
          </a:xfrm>
          <a:prstGeom prst="rect">
            <a:avLst/>
          </a:prstGeom>
        </p:spPr>
        <p:txBody>
          <a:bodyPr anchor="ctr"/>
          <a:lstStyle>
            <a:lvl1pPr marL="0" indent="0">
              <a:buNone/>
              <a:defRPr sz="1500">
                <a:solidFill>
                  <a:schemeClr val="tx1">
                    <a:lumMod val="75000"/>
                    <a:lumOff val="25000"/>
                  </a:schemeClr>
                </a:solidFill>
              </a:defRPr>
            </a:lvl1pPr>
          </a:lstStyle>
          <a:p>
            <a:pPr lvl="0"/>
            <a:r>
              <a:rPr lang="en-US" altLang="ko-KR" dirty="0"/>
              <a:t>Click to edit Master text styles</a:t>
            </a:r>
          </a:p>
        </p:txBody>
      </p:sp>
      <p:sp>
        <p:nvSpPr>
          <p:cNvPr id="5" name="Content Placeholder 2"/>
          <p:cNvSpPr>
            <a:spLocks noGrp="1"/>
          </p:cNvSpPr>
          <p:nvPr>
            <p:ph idx="10"/>
          </p:nvPr>
        </p:nvSpPr>
        <p:spPr>
          <a:xfrm>
            <a:off x="405880" y="2411015"/>
            <a:ext cx="8496944" cy="3994316"/>
          </a:xfrm>
          <a:prstGeom prst="rect">
            <a:avLst/>
          </a:prstGeom>
        </p:spPr>
        <p:txBody>
          <a:bodyPr lIns="396000" anchor="t"/>
          <a:lstStyle>
            <a:lvl1pPr marL="0" indent="0">
              <a:buNone/>
              <a:defRPr sz="1050">
                <a:solidFill>
                  <a:schemeClr val="tx1">
                    <a:lumMod val="75000"/>
                    <a:lumOff val="25000"/>
                  </a:schemeClr>
                </a:solidFill>
              </a:defRPr>
            </a:lvl1pPr>
          </a:lstStyle>
          <a:p>
            <a:pPr lvl="0"/>
            <a:r>
              <a:rPr lang="en-US" altLang="ko-KR" dirty="0"/>
              <a:t>Click to edit Master text styles</a:t>
            </a:r>
          </a:p>
        </p:txBody>
      </p:sp>
    </p:spTree>
    <p:extLst>
      <p:ext uri="{BB962C8B-B14F-4D97-AF65-F5344CB8AC3E}">
        <p14:creationId xmlns:p14="http://schemas.microsoft.com/office/powerpoint/2010/main" val="120035980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7_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0" y="0"/>
            <a:ext cx="9144000" cy="1179288"/>
          </a:xfrm>
          <a:prstGeom prst="rect">
            <a:avLst/>
          </a:prstGeom>
        </p:spPr>
        <p:txBody>
          <a:bodyPr anchor="ctr"/>
          <a:lstStyle>
            <a:lvl1pPr algn="l">
              <a:defRPr>
                <a:solidFill>
                  <a:schemeClr val="tx1">
                    <a:lumMod val="75000"/>
                    <a:lumOff val="25000"/>
                  </a:schemeClr>
                </a:solidFill>
              </a:defRPr>
            </a:lvl1pPr>
          </a:lstStyle>
          <a:p>
            <a:r>
              <a:rPr lang="en-US" altLang="ko-KR" dirty="0"/>
              <a:t> Click to edit title</a:t>
            </a:r>
            <a:endParaRPr lang="ko-KR" altLang="en-US" dirty="0"/>
          </a:p>
        </p:txBody>
      </p:sp>
      <p:sp>
        <p:nvSpPr>
          <p:cNvPr id="4" name="Content Placeholder 2"/>
          <p:cNvSpPr>
            <a:spLocks noGrp="1"/>
          </p:cNvSpPr>
          <p:nvPr>
            <p:ph idx="1"/>
          </p:nvPr>
        </p:nvSpPr>
        <p:spPr>
          <a:xfrm>
            <a:off x="395536" y="1508788"/>
            <a:ext cx="8496944" cy="614197"/>
          </a:xfrm>
          <a:prstGeom prst="rect">
            <a:avLst/>
          </a:prstGeom>
        </p:spPr>
        <p:txBody>
          <a:bodyPr anchor="ctr"/>
          <a:lstStyle>
            <a:lvl1pPr marL="0" indent="0">
              <a:buNone/>
              <a:defRPr sz="1500">
                <a:solidFill>
                  <a:schemeClr val="tx1">
                    <a:lumMod val="75000"/>
                    <a:lumOff val="25000"/>
                  </a:schemeClr>
                </a:solidFill>
              </a:defRPr>
            </a:lvl1pPr>
          </a:lstStyle>
          <a:p>
            <a:pPr lvl="0"/>
            <a:r>
              <a:rPr lang="en-US" altLang="ko-KR" dirty="0"/>
              <a:t>Click to edit Master text styles</a:t>
            </a:r>
          </a:p>
        </p:txBody>
      </p:sp>
      <p:sp>
        <p:nvSpPr>
          <p:cNvPr id="5" name="Content Placeholder 2"/>
          <p:cNvSpPr>
            <a:spLocks noGrp="1"/>
          </p:cNvSpPr>
          <p:nvPr>
            <p:ph idx="10"/>
          </p:nvPr>
        </p:nvSpPr>
        <p:spPr>
          <a:xfrm>
            <a:off x="405880" y="2411015"/>
            <a:ext cx="8496944" cy="3994316"/>
          </a:xfrm>
          <a:prstGeom prst="rect">
            <a:avLst/>
          </a:prstGeom>
        </p:spPr>
        <p:txBody>
          <a:bodyPr lIns="396000" anchor="t"/>
          <a:lstStyle>
            <a:lvl1pPr marL="0" indent="0">
              <a:buNone/>
              <a:defRPr sz="1050">
                <a:solidFill>
                  <a:schemeClr val="tx1">
                    <a:lumMod val="75000"/>
                    <a:lumOff val="25000"/>
                  </a:schemeClr>
                </a:solidFill>
              </a:defRPr>
            </a:lvl1pPr>
          </a:lstStyle>
          <a:p>
            <a:pPr lvl="0"/>
            <a:r>
              <a:rPr lang="en-US" altLang="ko-KR" dirty="0"/>
              <a:t>Click to edit Master text styles</a:t>
            </a:r>
          </a:p>
        </p:txBody>
      </p:sp>
    </p:spTree>
    <p:extLst>
      <p:ext uri="{BB962C8B-B14F-4D97-AF65-F5344CB8AC3E}">
        <p14:creationId xmlns:p14="http://schemas.microsoft.com/office/powerpoint/2010/main" val="282938113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8_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0" y="0"/>
            <a:ext cx="9144000" cy="1179288"/>
          </a:xfrm>
          <a:prstGeom prst="rect">
            <a:avLst/>
          </a:prstGeom>
        </p:spPr>
        <p:txBody>
          <a:bodyPr anchor="ctr"/>
          <a:lstStyle>
            <a:lvl1pPr algn="l">
              <a:defRPr>
                <a:solidFill>
                  <a:schemeClr val="tx1">
                    <a:lumMod val="75000"/>
                    <a:lumOff val="25000"/>
                  </a:schemeClr>
                </a:solidFill>
              </a:defRPr>
            </a:lvl1pPr>
          </a:lstStyle>
          <a:p>
            <a:r>
              <a:rPr lang="en-US" altLang="ko-KR" dirty="0"/>
              <a:t> Click to edit title</a:t>
            </a:r>
            <a:endParaRPr lang="ko-KR" altLang="en-US" dirty="0"/>
          </a:p>
        </p:txBody>
      </p:sp>
      <p:sp>
        <p:nvSpPr>
          <p:cNvPr id="4" name="Content Placeholder 2"/>
          <p:cNvSpPr>
            <a:spLocks noGrp="1"/>
          </p:cNvSpPr>
          <p:nvPr>
            <p:ph idx="1"/>
          </p:nvPr>
        </p:nvSpPr>
        <p:spPr>
          <a:xfrm>
            <a:off x="395536" y="1508788"/>
            <a:ext cx="8496944" cy="614197"/>
          </a:xfrm>
          <a:prstGeom prst="rect">
            <a:avLst/>
          </a:prstGeom>
        </p:spPr>
        <p:txBody>
          <a:bodyPr anchor="ctr"/>
          <a:lstStyle>
            <a:lvl1pPr marL="0" indent="0">
              <a:buNone/>
              <a:defRPr sz="1500">
                <a:solidFill>
                  <a:schemeClr val="tx1">
                    <a:lumMod val="75000"/>
                    <a:lumOff val="25000"/>
                  </a:schemeClr>
                </a:solidFill>
              </a:defRPr>
            </a:lvl1pPr>
          </a:lstStyle>
          <a:p>
            <a:pPr lvl="0"/>
            <a:r>
              <a:rPr lang="en-US" altLang="ko-KR" dirty="0"/>
              <a:t>Click to edit Master text styles</a:t>
            </a:r>
          </a:p>
        </p:txBody>
      </p:sp>
      <p:sp>
        <p:nvSpPr>
          <p:cNvPr id="5" name="Content Placeholder 2"/>
          <p:cNvSpPr>
            <a:spLocks noGrp="1"/>
          </p:cNvSpPr>
          <p:nvPr>
            <p:ph idx="10"/>
          </p:nvPr>
        </p:nvSpPr>
        <p:spPr>
          <a:xfrm>
            <a:off x="405880" y="2411015"/>
            <a:ext cx="8496944" cy="3994316"/>
          </a:xfrm>
          <a:prstGeom prst="rect">
            <a:avLst/>
          </a:prstGeom>
        </p:spPr>
        <p:txBody>
          <a:bodyPr lIns="396000" anchor="t"/>
          <a:lstStyle>
            <a:lvl1pPr marL="0" indent="0">
              <a:buNone/>
              <a:defRPr sz="1050">
                <a:solidFill>
                  <a:schemeClr val="tx1">
                    <a:lumMod val="75000"/>
                    <a:lumOff val="25000"/>
                  </a:schemeClr>
                </a:solidFill>
              </a:defRPr>
            </a:lvl1pPr>
          </a:lstStyle>
          <a:p>
            <a:pPr lvl="0"/>
            <a:r>
              <a:rPr lang="en-US" altLang="ko-KR" dirty="0"/>
              <a:t>Click to edit Master text styles</a:t>
            </a:r>
          </a:p>
        </p:txBody>
      </p:sp>
    </p:spTree>
    <p:extLst>
      <p:ext uri="{BB962C8B-B14F-4D97-AF65-F5344CB8AC3E}">
        <p14:creationId xmlns:p14="http://schemas.microsoft.com/office/powerpoint/2010/main" val="194010987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2_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0" y="0"/>
            <a:ext cx="9144000" cy="1179288"/>
          </a:xfrm>
          <a:prstGeom prst="rect">
            <a:avLst/>
          </a:prstGeom>
        </p:spPr>
        <p:txBody>
          <a:bodyPr anchor="ctr"/>
          <a:lstStyle>
            <a:lvl1pPr algn="l">
              <a:defRPr>
                <a:solidFill>
                  <a:schemeClr val="tx1">
                    <a:lumMod val="75000"/>
                    <a:lumOff val="25000"/>
                  </a:schemeClr>
                </a:solidFill>
              </a:defRPr>
            </a:lvl1pPr>
          </a:lstStyle>
          <a:p>
            <a:r>
              <a:rPr lang="en-US" altLang="ko-KR" dirty="0"/>
              <a:t> Click to edit title</a:t>
            </a:r>
            <a:endParaRPr lang="ko-KR" altLang="en-US" dirty="0"/>
          </a:p>
        </p:txBody>
      </p:sp>
      <p:sp>
        <p:nvSpPr>
          <p:cNvPr id="4" name="Content Placeholder 2"/>
          <p:cNvSpPr>
            <a:spLocks noGrp="1"/>
          </p:cNvSpPr>
          <p:nvPr>
            <p:ph idx="1"/>
          </p:nvPr>
        </p:nvSpPr>
        <p:spPr>
          <a:xfrm>
            <a:off x="395536" y="1508788"/>
            <a:ext cx="8496944" cy="614197"/>
          </a:xfrm>
          <a:prstGeom prst="rect">
            <a:avLst/>
          </a:prstGeom>
        </p:spPr>
        <p:txBody>
          <a:bodyPr anchor="ctr"/>
          <a:lstStyle>
            <a:lvl1pPr marL="0" indent="0">
              <a:buNone/>
              <a:defRPr sz="1500">
                <a:solidFill>
                  <a:schemeClr val="tx1">
                    <a:lumMod val="75000"/>
                    <a:lumOff val="25000"/>
                  </a:schemeClr>
                </a:solidFill>
              </a:defRPr>
            </a:lvl1pPr>
          </a:lstStyle>
          <a:p>
            <a:pPr lvl="0"/>
            <a:r>
              <a:rPr lang="en-US" altLang="ko-KR" dirty="0"/>
              <a:t>Click to edit Master text styles</a:t>
            </a:r>
          </a:p>
        </p:txBody>
      </p:sp>
      <p:sp>
        <p:nvSpPr>
          <p:cNvPr id="5" name="Content Placeholder 2"/>
          <p:cNvSpPr>
            <a:spLocks noGrp="1"/>
          </p:cNvSpPr>
          <p:nvPr>
            <p:ph idx="10"/>
          </p:nvPr>
        </p:nvSpPr>
        <p:spPr>
          <a:xfrm>
            <a:off x="405880" y="2411015"/>
            <a:ext cx="8496944" cy="3994316"/>
          </a:xfrm>
          <a:prstGeom prst="rect">
            <a:avLst/>
          </a:prstGeom>
        </p:spPr>
        <p:txBody>
          <a:bodyPr lIns="396000" anchor="t"/>
          <a:lstStyle>
            <a:lvl1pPr marL="0" indent="0">
              <a:buNone/>
              <a:defRPr sz="1050">
                <a:solidFill>
                  <a:schemeClr val="tx1">
                    <a:lumMod val="75000"/>
                    <a:lumOff val="25000"/>
                  </a:schemeClr>
                </a:solidFill>
              </a:defRPr>
            </a:lvl1pPr>
          </a:lstStyle>
          <a:p>
            <a:pPr lvl="0"/>
            <a:r>
              <a:rPr lang="en-US" altLang="ko-KR" dirty="0"/>
              <a:t>Click to edit Master text styles</a:t>
            </a:r>
          </a:p>
        </p:txBody>
      </p:sp>
    </p:spTree>
    <p:extLst>
      <p:ext uri="{BB962C8B-B14F-4D97-AF65-F5344CB8AC3E}">
        <p14:creationId xmlns:p14="http://schemas.microsoft.com/office/powerpoint/2010/main" val="42468373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FB654CB-95F5-4F55-A107-5567740546B7}" type="datetimeFigureOut">
              <a:rPr lang="en-US" smtClean="0"/>
              <a:t>3/28/2019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9036626-1E86-4BFB-B09E-80F2C19D4B72}" type="slidenum">
              <a:rPr lang="en-US" smtClean="0"/>
              <a:t>‹#›</a:t>
            </a:fld>
            <a:endParaRPr lang="en-US"/>
          </a:p>
        </p:txBody>
      </p:sp>
    </p:spTree>
    <p:extLst>
      <p:ext uri="{BB962C8B-B14F-4D97-AF65-F5344CB8AC3E}">
        <p14:creationId xmlns:p14="http://schemas.microsoft.com/office/powerpoint/2010/main" val="4064628553"/>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FB654CB-95F5-4F55-A107-5567740546B7}" type="datetimeFigureOut">
              <a:rPr lang="en-US" smtClean="0"/>
              <a:t>3/28/2019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9036626-1E86-4BFB-B09E-80F2C19D4B72}" type="slidenum">
              <a:rPr lang="en-US" smtClean="0"/>
              <a:t>‹#›</a:t>
            </a:fld>
            <a:endParaRPr lang="en-US"/>
          </a:p>
        </p:txBody>
      </p:sp>
    </p:spTree>
    <p:extLst>
      <p:ext uri="{BB962C8B-B14F-4D97-AF65-F5344CB8AC3E}">
        <p14:creationId xmlns:p14="http://schemas.microsoft.com/office/powerpoint/2010/main" val="2205767015"/>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FB654CB-95F5-4F55-A107-5567740546B7}" type="datetimeFigureOut">
              <a:rPr lang="en-US" smtClean="0"/>
              <a:t>3/28/2019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9036626-1E86-4BFB-B09E-80F2C19D4B72}" type="slidenum">
              <a:rPr lang="en-US" smtClean="0"/>
              <a:t>‹#›</a:t>
            </a:fld>
            <a:endParaRPr lang="en-US"/>
          </a:p>
        </p:txBody>
      </p:sp>
    </p:spTree>
    <p:extLst>
      <p:ext uri="{BB962C8B-B14F-4D97-AF65-F5344CB8AC3E}">
        <p14:creationId xmlns:p14="http://schemas.microsoft.com/office/powerpoint/2010/main" val="4130908964"/>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FB654CB-95F5-4F55-A107-5567740546B7}" type="datetimeFigureOut">
              <a:rPr lang="en-US" smtClean="0"/>
              <a:t>3/28/2019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9036626-1E86-4BFB-B09E-80F2C19D4B72}" type="slidenum">
              <a:rPr lang="en-US" smtClean="0"/>
              <a:t>‹#›</a:t>
            </a:fld>
            <a:endParaRPr lang="en-US"/>
          </a:p>
        </p:txBody>
      </p:sp>
    </p:spTree>
    <p:extLst>
      <p:ext uri="{BB962C8B-B14F-4D97-AF65-F5344CB8AC3E}">
        <p14:creationId xmlns:p14="http://schemas.microsoft.com/office/powerpoint/2010/main" val="1498319658"/>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FB654CB-95F5-4F55-A107-5567740546B7}" type="datetimeFigureOut">
              <a:rPr lang="en-US" smtClean="0"/>
              <a:t>3/28/2019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9036626-1E86-4BFB-B09E-80F2C19D4B72}" type="slidenum">
              <a:rPr lang="en-US" smtClean="0"/>
              <a:t>‹#›</a:t>
            </a:fld>
            <a:endParaRPr lang="en-US"/>
          </a:p>
        </p:txBody>
      </p:sp>
    </p:spTree>
    <p:extLst>
      <p:ext uri="{BB962C8B-B14F-4D97-AF65-F5344CB8AC3E}">
        <p14:creationId xmlns:p14="http://schemas.microsoft.com/office/powerpoint/2010/main" val="3690345004"/>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FB654CB-95F5-4F55-A107-5567740546B7}" type="datetimeFigureOut">
              <a:rPr lang="en-US" smtClean="0"/>
              <a:t>3/28/2019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9036626-1E86-4BFB-B09E-80F2C19D4B72}" type="slidenum">
              <a:rPr lang="en-US" smtClean="0"/>
              <a:t>‹#›</a:t>
            </a:fld>
            <a:endParaRPr lang="en-US"/>
          </a:p>
        </p:txBody>
      </p:sp>
    </p:spTree>
    <p:extLst>
      <p:ext uri="{BB962C8B-B14F-4D97-AF65-F5344CB8AC3E}">
        <p14:creationId xmlns:p14="http://schemas.microsoft.com/office/powerpoint/2010/main" val="3529419490"/>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FB654CB-95F5-4F55-A107-5567740546B7}" type="datetimeFigureOut">
              <a:rPr lang="en-US" smtClean="0"/>
              <a:t>3/28/2019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9036626-1E86-4BFB-B09E-80F2C19D4B72}" type="slidenum">
              <a:rPr lang="en-US" smtClean="0"/>
              <a:t>‹#›</a:t>
            </a:fld>
            <a:endParaRPr lang="en-US"/>
          </a:p>
        </p:txBody>
      </p:sp>
    </p:spTree>
    <p:extLst>
      <p:ext uri="{BB962C8B-B14F-4D97-AF65-F5344CB8AC3E}">
        <p14:creationId xmlns:p14="http://schemas.microsoft.com/office/powerpoint/2010/main" val="2718210702"/>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FB654CB-95F5-4F55-A107-5567740546B7}" type="datetimeFigureOut">
              <a:rPr lang="en-US" smtClean="0"/>
              <a:t>3/28/2019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9036626-1E86-4BFB-B09E-80F2C19D4B72}" type="slidenum">
              <a:rPr lang="en-US" smtClean="0"/>
              <a:t>‹#›</a:t>
            </a:fld>
            <a:endParaRPr lang="en-US"/>
          </a:p>
        </p:txBody>
      </p:sp>
    </p:spTree>
    <p:extLst>
      <p:ext uri="{BB962C8B-B14F-4D97-AF65-F5344CB8AC3E}">
        <p14:creationId xmlns:p14="http://schemas.microsoft.com/office/powerpoint/2010/main" val="3018411296"/>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FB654CB-95F5-4F55-A107-5567740546B7}" type="datetimeFigureOut">
              <a:rPr lang="en-US" smtClean="0"/>
              <a:t>3/28/2019</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9036626-1E86-4BFB-B09E-80F2C19D4B72}" type="slidenum">
              <a:rPr lang="en-US" smtClean="0"/>
              <a:t>‹#›</a:t>
            </a:fld>
            <a:endParaRPr lang="en-US"/>
          </a:p>
        </p:txBody>
      </p:sp>
    </p:spTree>
    <p:extLst>
      <p:ext uri="{BB962C8B-B14F-4D97-AF65-F5344CB8AC3E}">
        <p14:creationId xmlns:p14="http://schemas.microsoft.com/office/powerpoint/2010/main" val="3948193327"/>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 id="2147483710" r:id="rId12"/>
    <p:sldLayoutId id="2147483712" r:id="rId13"/>
    <p:sldLayoutId id="2147483713" r:id="rId14"/>
    <p:sldLayoutId id="2147483714" r:id="rId15"/>
    <p:sldLayoutId id="2147483715" r:id="rId16"/>
    <p:sldLayoutId id="2147483719" r:id="rId17"/>
  </p:sldLayoutIdLst>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3" Type="http://schemas.openxmlformats.org/officeDocument/2006/relationships/image" Target="../media/image13.png"/><Relationship Id="rId7" Type="http://schemas.openxmlformats.org/officeDocument/2006/relationships/image" Target="../media/image16.png"/><Relationship Id="rId2" Type="http://schemas.openxmlformats.org/officeDocument/2006/relationships/notesSlide" Target="../notesSlides/notesSlide5.xml"/><Relationship Id="rId1" Type="http://schemas.openxmlformats.org/officeDocument/2006/relationships/slideLayout" Target="../slideLayouts/slideLayout12.xml"/><Relationship Id="rId6" Type="http://schemas.openxmlformats.org/officeDocument/2006/relationships/image" Target="../media/image15.png"/><Relationship Id="rId5" Type="http://schemas.microsoft.com/office/2007/relationships/hdphoto" Target="../media/hdphoto1.wdp"/><Relationship Id="rId4" Type="http://schemas.openxmlformats.org/officeDocument/2006/relationships/image" Target="../media/image14.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6.xml"/><Relationship Id="rId1" Type="http://schemas.openxmlformats.org/officeDocument/2006/relationships/slideLayout" Target="../slideLayouts/slideLayout14.xml"/><Relationship Id="rId5" Type="http://schemas.openxmlformats.org/officeDocument/2006/relationships/image" Target="../media/image18.jpeg"/><Relationship Id="rId4" Type="http://schemas.microsoft.com/office/2007/relationships/hdphoto" Target="../media/hdphoto2.wdp"/></Relationships>
</file>

<file path=ppt/slides/_rels/slide22.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7.xml"/><Relationship Id="rId1" Type="http://schemas.openxmlformats.org/officeDocument/2006/relationships/slideLayout" Target="../slideLayouts/slideLayout14.xml"/><Relationship Id="rId4" Type="http://schemas.openxmlformats.org/officeDocument/2006/relationships/image" Target="../media/image21.jpeg"/></Relationships>
</file>

<file path=ppt/slides/_rels/slide24.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8.xml"/><Relationship Id="rId1" Type="http://schemas.openxmlformats.org/officeDocument/2006/relationships/slideLayout" Target="../slideLayouts/slideLayout15.xml"/><Relationship Id="rId5" Type="http://schemas.openxmlformats.org/officeDocument/2006/relationships/image" Target="../media/image23.gif"/><Relationship Id="rId4" Type="http://schemas.openxmlformats.org/officeDocument/2006/relationships/image" Target="../media/image22.jpeg"/></Relationships>
</file>

<file path=ppt/slides/_rels/slide25.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9.xml"/><Relationship Id="rId1" Type="http://schemas.openxmlformats.org/officeDocument/2006/relationships/slideLayout" Target="../slideLayouts/slideLayout16.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0.xml"/><Relationship Id="rId1" Type="http://schemas.openxmlformats.org/officeDocument/2006/relationships/slideLayout" Target="../slideLayouts/slideLayout17.xml"/><Relationship Id="rId4" Type="http://schemas.openxmlformats.org/officeDocument/2006/relationships/image" Target="../media/image25.png"/></Relationships>
</file>

<file path=ppt/slides/_rels/slide28.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Image result for constructio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ctrTitle"/>
          </p:nvPr>
        </p:nvSpPr>
        <p:spPr>
          <a:xfrm>
            <a:off x="3810000" y="152400"/>
            <a:ext cx="5181600" cy="5105400"/>
          </a:xfrm>
        </p:spPr>
        <p:style>
          <a:lnRef idx="1">
            <a:schemeClr val="accent3"/>
          </a:lnRef>
          <a:fillRef idx="2">
            <a:schemeClr val="accent3"/>
          </a:fillRef>
          <a:effectRef idx="1">
            <a:schemeClr val="accent3"/>
          </a:effectRef>
          <a:fontRef idx="minor">
            <a:schemeClr val="dk1"/>
          </a:fontRef>
        </p:style>
        <p:txBody>
          <a:bodyPr>
            <a:normAutofit fontScale="90000"/>
          </a:bodyPr>
          <a:lstStyle/>
          <a:p>
            <a:r>
              <a:rPr lang="en-PH" sz="3200" dirty="0">
                <a:latin typeface="Forte" pitchFamily="66" charset="0"/>
              </a:rPr>
              <a:t>DOLE Department Order</a:t>
            </a:r>
            <a:br>
              <a:rPr lang="en-PH" sz="3200" dirty="0">
                <a:latin typeface="Forte" pitchFamily="66" charset="0"/>
              </a:rPr>
            </a:br>
            <a:r>
              <a:rPr lang="en-PH" sz="3200" dirty="0">
                <a:latin typeface="Forte" pitchFamily="66" charset="0"/>
              </a:rPr>
              <a:t>No. 198 Series of 2018</a:t>
            </a:r>
            <a:br>
              <a:rPr lang="en-PH" sz="3200" dirty="0">
                <a:latin typeface="Forte" pitchFamily="66" charset="0"/>
              </a:rPr>
            </a:br>
            <a:r>
              <a:rPr lang="en-PH" sz="3200" dirty="0">
                <a:latin typeface="Forte" pitchFamily="66" charset="0"/>
              </a:rPr>
              <a:t/>
            </a:r>
            <a:br>
              <a:rPr lang="en-PH" sz="3200" dirty="0">
                <a:latin typeface="Forte" pitchFamily="66" charset="0"/>
              </a:rPr>
            </a:br>
            <a:r>
              <a:rPr lang="en-PH" sz="3200" dirty="0">
                <a:latin typeface="Arial Narrow" pitchFamily="34" charset="0"/>
              </a:rPr>
              <a:t>IRR of RA 11058</a:t>
            </a:r>
            <a:br>
              <a:rPr lang="en-PH" sz="3200" dirty="0">
                <a:latin typeface="Arial Narrow" pitchFamily="34" charset="0"/>
              </a:rPr>
            </a:br>
            <a:r>
              <a:rPr lang="en-PH" sz="3200" dirty="0">
                <a:latin typeface="Arial Narrow" pitchFamily="34" charset="0"/>
              </a:rPr>
              <a:t>“An Act Strengthening Compliance with Occupational Safety and Health Standards and Providing Penalties for Violations Thereof ”</a:t>
            </a:r>
            <a:br>
              <a:rPr lang="en-PH" sz="3200" dirty="0">
                <a:latin typeface="Arial Narrow" pitchFamily="34" charset="0"/>
              </a:rPr>
            </a:br>
            <a:r>
              <a:rPr lang="en-PH" sz="2200" dirty="0">
                <a:latin typeface="Arial Narrow" pitchFamily="34" charset="0"/>
              </a:rPr>
              <a:t/>
            </a:r>
            <a:br>
              <a:rPr lang="en-PH" sz="2200" dirty="0">
                <a:latin typeface="Arial Narrow" pitchFamily="34" charset="0"/>
              </a:rPr>
            </a:br>
            <a:r>
              <a:rPr lang="en-PH" sz="2200" dirty="0">
                <a:latin typeface="Arial Narrow" pitchFamily="34" charset="0"/>
              </a:rPr>
              <a:t>Signed: Dec. 6, 2018</a:t>
            </a:r>
            <a:br>
              <a:rPr lang="en-PH" sz="2200" dirty="0">
                <a:latin typeface="Arial Narrow" pitchFamily="34" charset="0"/>
              </a:rPr>
            </a:br>
            <a:r>
              <a:rPr lang="en-PH" sz="2200" dirty="0">
                <a:latin typeface="Arial Narrow" pitchFamily="34" charset="0"/>
              </a:rPr>
              <a:t>Published: Jan. 9, 2019 (Phil. Star)</a:t>
            </a:r>
            <a:br>
              <a:rPr lang="en-PH" sz="2200" dirty="0">
                <a:latin typeface="Arial Narrow" pitchFamily="34" charset="0"/>
              </a:rPr>
            </a:br>
            <a:r>
              <a:rPr lang="en-PH" sz="2200" dirty="0">
                <a:latin typeface="Arial Narrow" pitchFamily="34" charset="0"/>
              </a:rPr>
              <a:t>Effective: Jan. 25, 2019</a:t>
            </a:r>
            <a:endParaRPr lang="en-US" sz="2200" dirty="0">
              <a:latin typeface="Arial Narrow" pitchFamily="34" charset="0"/>
            </a:endParaRPr>
          </a:p>
        </p:txBody>
      </p:sp>
      <p:sp>
        <p:nvSpPr>
          <p:cNvPr id="3" name="Subtitle 2"/>
          <p:cNvSpPr>
            <a:spLocks noGrp="1"/>
          </p:cNvSpPr>
          <p:nvPr>
            <p:ph type="subTitle" idx="1"/>
          </p:nvPr>
        </p:nvSpPr>
        <p:spPr>
          <a:xfrm>
            <a:off x="3124201" y="5715000"/>
            <a:ext cx="5791199" cy="990600"/>
          </a:xfrm>
        </p:spPr>
        <p:style>
          <a:lnRef idx="2">
            <a:schemeClr val="accent2"/>
          </a:lnRef>
          <a:fillRef idx="1">
            <a:schemeClr val="lt1"/>
          </a:fillRef>
          <a:effectRef idx="0">
            <a:schemeClr val="accent2"/>
          </a:effectRef>
          <a:fontRef idx="minor">
            <a:schemeClr val="dk1"/>
          </a:fontRef>
        </p:style>
        <p:txBody>
          <a:bodyPr>
            <a:normAutofit fontScale="40000" lnSpcReduction="20000"/>
          </a:bodyPr>
          <a:lstStyle/>
          <a:p>
            <a:r>
              <a:rPr lang="en-PH" sz="6000" b="1" dirty="0">
                <a:solidFill>
                  <a:schemeClr val="tx1"/>
                </a:solidFill>
                <a:latin typeface="Centaur" pitchFamily="18" charset="0"/>
              </a:rPr>
              <a:t>          </a:t>
            </a:r>
            <a:r>
              <a:rPr lang="en-PH" sz="6000" b="1" dirty="0">
                <a:solidFill>
                  <a:schemeClr val="tx1"/>
                </a:solidFill>
                <a:latin typeface="Cambria" pitchFamily="18" charset="0"/>
              </a:rPr>
              <a:t>ENGR. MELANIE P. BANAYOS, PME</a:t>
            </a:r>
          </a:p>
          <a:p>
            <a:r>
              <a:rPr lang="en-PH" sz="4000" b="1" dirty="0">
                <a:solidFill>
                  <a:schemeClr val="tx1"/>
                </a:solidFill>
                <a:latin typeface="Cambria" pitchFamily="18" charset="0"/>
              </a:rPr>
              <a:t>Supervising LEO</a:t>
            </a:r>
          </a:p>
          <a:p>
            <a:r>
              <a:rPr lang="en-PH" sz="4000" b="1" dirty="0">
                <a:solidFill>
                  <a:schemeClr val="tx1"/>
                </a:solidFill>
                <a:latin typeface="Cambria" pitchFamily="18" charset="0"/>
              </a:rPr>
              <a:t>Bureau of Working Conditions</a:t>
            </a:r>
            <a:endParaRPr lang="en-US" sz="4000" b="1" dirty="0">
              <a:solidFill>
                <a:schemeClr val="tx1"/>
              </a:solidFill>
              <a:latin typeface="Cambria" pitchFamily="18" charset="0"/>
            </a:endParaRPr>
          </a:p>
        </p:txBody>
      </p: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124200" y="5715000"/>
            <a:ext cx="1013193" cy="990600"/>
          </a:xfrm>
          <a:prstGeom prst="rect">
            <a:avLst/>
          </a:prstGeom>
        </p:spPr>
      </p:pic>
    </p:spTree>
    <p:extLst>
      <p:ext uri="{BB962C8B-B14F-4D97-AF65-F5344CB8AC3E}">
        <p14:creationId xmlns:p14="http://schemas.microsoft.com/office/powerpoint/2010/main" val="2628009375"/>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1">
            <a:schemeClr val="accent3"/>
          </a:lnRef>
          <a:fillRef idx="2">
            <a:schemeClr val="accent3"/>
          </a:fillRef>
          <a:effectRef idx="1">
            <a:schemeClr val="accent3"/>
          </a:effectRef>
          <a:fontRef idx="minor">
            <a:schemeClr val="dk1"/>
          </a:fontRef>
        </p:style>
        <p:txBody>
          <a:bodyPr/>
          <a:lstStyle/>
          <a:p>
            <a:pPr algn="l"/>
            <a:r>
              <a:rPr lang="en-PH" dirty="0">
                <a:latin typeface="Britannic Bold" pitchFamily="34" charset="0"/>
              </a:rPr>
              <a:t>Section 2: Coverage</a:t>
            </a:r>
            <a:endParaRPr lang="en-US" dirty="0">
              <a:latin typeface="Britannic Bold" pitchFamily="34" charset="0"/>
            </a:endParaRPr>
          </a:p>
        </p:txBody>
      </p:sp>
      <p:sp>
        <p:nvSpPr>
          <p:cNvPr id="3" name="Content Placeholder 2"/>
          <p:cNvSpPr>
            <a:spLocks noGrp="1"/>
          </p:cNvSpPr>
          <p:nvPr>
            <p:ph idx="1"/>
          </p:nvPr>
        </p:nvSpPr>
        <p:spPr>
          <a:xfrm>
            <a:off x="4743999" y="2155683"/>
            <a:ext cx="4266669" cy="3918234"/>
          </a:xfrm>
        </p:spPr>
        <p:txBody>
          <a:bodyPr>
            <a:normAutofit/>
          </a:bodyPr>
          <a:lstStyle/>
          <a:p>
            <a:pPr marL="0" indent="0" algn="ctr">
              <a:buNone/>
            </a:pPr>
            <a:r>
              <a:rPr lang="en-PH" dirty="0">
                <a:ln w="0"/>
                <a:effectLst>
                  <a:outerShdw blurRad="38100" dist="19050" dir="2700000" algn="tl" rotWithShape="0">
                    <a:schemeClr val="dk1">
                      <a:alpha val="40000"/>
                    </a:schemeClr>
                  </a:outerShdw>
                </a:effectLst>
                <a:latin typeface="Gill Sans MT" pitchFamily="34" charset="0"/>
              </a:rPr>
              <a:t>This Rules shall also </a:t>
            </a:r>
            <a:r>
              <a:rPr lang="en-PH" dirty="0">
                <a:ln w="0"/>
                <a:solidFill>
                  <a:srgbClr val="FF0000"/>
                </a:solidFill>
                <a:effectLst>
                  <a:outerShdw blurRad="38100" dist="19050" dir="2700000" algn="tl" rotWithShape="0">
                    <a:schemeClr val="dk1">
                      <a:alpha val="40000"/>
                    </a:schemeClr>
                  </a:outerShdw>
                </a:effectLst>
                <a:latin typeface="Gill Sans MT" pitchFamily="34" charset="0"/>
              </a:rPr>
              <a:t>cover contractors and subcontractors</a:t>
            </a:r>
            <a:r>
              <a:rPr lang="en-PH" dirty="0">
                <a:ln w="0"/>
                <a:effectLst>
                  <a:outerShdw blurRad="38100" dist="19050" dir="2700000" algn="tl" rotWithShape="0">
                    <a:schemeClr val="dk1">
                      <a:alpha val="40000"/>
                    </a:schemeClr>
                  </a:outerShdw>
                </a:effectLst>
                <a:latin typeface="Gill Sans MT" pitchFamily="34" charset="0"/>
              </a:rPr>
              <a:t>, including those engaged in the </a:t>
            </a:r>
            <a:r>
              <a:rPr lang="en-PH" i="1" dirty="0">
                <a:ln w="0"/>
                <a:solidFill>
                  <a:srgbClr val="0070C0"/>
                </a:solidFill>
                <a:effectLst>
                  <a:outerShdw blurRad="38100" dist="19050" dir="2700000" algn="tl" rotWithShape="0">
                    <a:schemeClr val="dk1">
                      <a:alpha val="40000"/>
                    </a:schemeClr>
                  </a:outerShdw>
                </a:effectLst>
                <a:latin typeface="Gill Sans MT" pitchFamily="34" charset="0"/>
              </a:rPr>
              <a:t>projects of the public sector</a:t>
            </a:r>
            <a:r>
              <a:rPr lang="en-PH" dirty="0">
                <a:ln w="0"/>
                <a:effectLst>
                  <a:outerShdw blurRad="38100" dist="19050" dir="2700000" algn="tl" rotWithShape="0">
                    <a:schemeClr val="dk1">
                      <a:alpha val="40000"/>
                    </a:schemeClr>
                  </a:outerShdw>
                </a:effectLst>
                <a:latin typeface="Gill Sans MT" pitchFamily="34" charset="0"/>
              </a:rPr>
              <a:t>.</a:t>
            </a: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4267201"/>
            <a:ext cx="4331320" cy="23950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 y="1600200"/>
            <a:ext cx="4331320" cy="2514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93311608"/>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1">
            <a:schemeClr val="accent3"/>
          </a:lnRef>
          <a:fillRef idx="2">
            <a:schemeClr val="accent3"/>
          </a:fillRef>
          <a:effectRef idx="1">
            <a:schemeClr val="accent3"/>
          </a:effectRef>
          <a:fontRef idx="minor">
            <a:schemeClr val="dk1"/>
          </a:fontRef>
        </p:style>
        <p:txBody>
          <a:bodyPr/>
          <a:lstStyle/>
          <a:p>
            <a:pPr algn="l"/>
            <a:r>
              <a:rPr lang="en-PH" dirty="0">
                <a:latin typeface="Britannic Bold" pitchFamily="34" charset="0"/>
              </a:rPr>
              <a:t>Section 2: Coverage</a:t>
            </a:r>
            <a:endParaRPr lang="en-US" dirty="0">
              <a:latin typeface="Britannic Bold" pitchFamily="34" charset="0"/>
            </a:endParaRPr>
          </a:p>
        </p:txBody>
      </p:sp>
      <p:sp>
        <p:nvSpPr>
          <p:cNvPr id="3" name="Content Placeholder 2"/>
          <p:cNvSpPr>
            <a:spLocks noGrp="1"/>
          </p:cNvSpPr>
          <p:nvPr>
            <p:ph idx="1"/>
          </p:nvPr>
        </p:nvSpPr>
        <p:spPr>
          <a:xfrm>
            <a:off x="4876800" y="2155683"/>
            <a:ext cx="4133868" cy="3918234"/>
          </a:xfrm>
        </p:spPr>
        <p:txBody>
          <a:bodyPr anchor="ctr">
            <a:normAutofit/>
          </a:bodyPr>
          <a:lstStyle/>
          <a:p>
            <a:pPr marL="0" indent="0" algn="ctr">
              <a:buNone/>
            </a:pPr>
            <a:r>
              <a:rPr lang="en-PH" dirty="0">
                <a:ln w="0"/>
                <a:effectLst>
                  <a:outerShdw blurRad="38100" dist="19050" dir="2700000" algn="tl" rotWithShape="0">
                    <a:schemeClr val="dk1">
                      <a:alpha val="40000"/>
                    </a:schemeClr>
                  </a:outerShdw>
                </a:effectLst>
                <a:latin typeface="Gill Sans MT" pitchFamily="34" charset="0"/>
              </a:rPr>
              <a:t>This Rules </a:t>
            </a:r>
            <a:r>
              <a:rPr lang="en-PH" u="sng" dirty="0">
                <a:ln w="0"/>
                <a:effectLst>
                  <a:outerShdw blurRad="38100" dist="19050" dir="2700000" algn="tl" rotWithShape="0">
                    <a:schemeClr val="dk1">
                      <a:alpha val="40000"/>
                    </a:schemeClr>
                  </a:outerShdw>
                </a:effectLst>
                <a:latin typeface="Gill Sans MT" pitchFamily="34" charset="0"/>
              </a:rPr>
              <a:t>DO NOT</a:t>
            </a:r>
            <a:r>
              <a:rPr lang="en-PH" dirty="0">
                <a:ln w="0"/>
                <a:effectLst>
                  <a:outerShdw blurRad="38100" dist="19050" dir="2700000" algn="tl" rotWithShape="0">
                    <a:schemeClr val="dk1">
                      <a:alpha val="40000"/>
                    </a:schemeClr>
                  </a:outerShdw>
                </a:effectLst>
                <a:latin typeface="Gill Sans MT" pitchFamily="34" charset="0"/>
              </a:rPr>
              <a:t> apply to the </a:t>
            </a:r>
          </a:p>
          <a:p>
            <a:pPr marL="0" indent="0" algn="ctr">
              <a:buNone/>
            </a:pPr>
            <a:r>
              <a:rPr lang="en-PH" dirty="0">
                <a:ln w="0"/>
                <a:solidFill>
                  <a:srgbClr val="FF0000"/>
                </a:solidFill>
                <a:effectLst>
                  <a:outerShdw blurRad="38100" dist="19050" dir="2700000" algn="tl" rotWithShape="0">
                    <a:schemeClr val="dk1">
                      <a:alpha val="40000"/>
                    </a:schemeClr>
                  </a:outerShdw>
                </a:effectLst>
                <a:latin typeface="Gill Sans MT" pitchFamily="34" charset="0"/>
              </a:rPr>
              <a:t>public sector</a:t>
            </a:r>
            <a:r>
              <a:rPr lang="en-PH" dirty="0">
                <a:ln w="0"/>
                <a:effectLst>
                  <a:outerShdw blurRad="38100" dist="19050" dir="2700000" algn="tl" rotWithShape="0">
                    <a:schemeClr val="dk1">
                      <a:alpha val="40000"/>
                    </a:schemeClr>
                  </a:outerShdw>
                </a:effectLst>
                <a:latin typeface="Gill Sans MT" pitchFamily="34" charset="0"/>
              </a:rPr>
              <a:t>.</a:t>
            </a: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4267201"/>
            <a:ext cx="4331320" cy="23950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7756" y="1623317"/>
            <a:ext cx="4331320" cy="2514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84665342"/>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520495" y="1999878"/>
            <a:ext cx="8048990" cy="3830047"/>
          </a:xfrm>
          <a:ln w="38100">
            <a:solidFill>
              <a:srgbClr val="FF0000"/>
            </a:solidFill>
          </a:ln>
        </p:spPr>
        <p:txBody>
          <a:bodyPr>
            <a:noAutofit/>
          </a:bodyPr>
          <a:lstStyle/>
          <a:p>
            <a:pPr marL="0" indent="0" algn="just">
              <a:buNone/>
            </a:pPr>
            <a:endParaRPr lang="en-US" sz="2701" b="1" dirty="0"/>
          </a:p>
          <a:p>
            <a:pPr marL="0" indent="0" algn="just">
              <a:buNone/>
            </a:pPr>
            <a:r>
              <a:rPr lang="en-US" sz="2701" b="1" dirty="0"/>
              <a:t>CSC, DOH and DOLE signed the JAO on the National Occupational Health and Safety Policy Framework to guide the key stakeholders in the development, implementation, monitoring and evaluation of Occupational Health and Safety for both the public and private sector workers.</a:t>
            </a:r>
          </a:p>
        </p:txBody>
      </p:sp>
      <p:sp>
        <p:nvSpPr>
          <p:cNvPr id="3" name="Title 2"/>
          <p:cNvSpPr>
            <a:spLocks noGrp="1"/>
          </p:cNvSpPr>
          <p:nvPr>
            <p:ph type="title"/>
          </p:nvPr>
        </p:nvSpPr>
        <p:spPr>
          <a:xfrm>
            <a:off x="1313602" y="970910"/>
            <a:ext cx="6516797" cy="914638"/>
          </a:xfrm>
          <a:ln w="38100">
            <a:solidFill>
              <a:srgbClr val="FF0000"/>
            </a:solidFill>
          </a:ln>
        </p:spPr>
        <p:txBody>
          <a:bodyPr>
            <a:normAutofit fontScale="90000"/>
          </a:bodyPr>
          <a:lstStyle/>
          <a:p>
            <a:pPr algn="ctr"/>
            <a:r>
              <a:rPr lang="en-US" sz="2701" b="1" dirty="0"/>
              <a:t>JOINT ADMINISTRATIVE ORDER NO. 2017-01 </a:t>
            </a:r>
            <a:br>
              <a:rPr lang="en-US" sz="2701" b="1" dirty="0"/>
            </a:br>
            <a:r>
              <a:rPr lang="en-US" sz="2701" b="1" dirty="0"/>
              <a:t>(January 31, 2017)</a:t>
            </a:r>
          </a:p>
        </p:txBody>
      </p:sp>
    </p:spTree>
    <p:extLst>
      <p:ext uri="{BB962C8B-B14F-4D97-AF65-F5344CB8AC3E}">
        <p14:creationId xmlns:p14="http://schemas.microsoft.com/office/powerpoint/2010/main" val="3683610850"/>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12455" y="1600200"/>
            <a:ext cx="8319090" cy="4172561"/>
          </a:xfrm>
          <a:ln w="38100">
            <a:solidFill>
              <a:srgbClr val="FF0000"/>
            </a:solidFill>
          </a:ln>
        </p:spPr>
        <p:txBody>
          <a:bodyPr>
            <a:normAutofit fontScale="62500" lnSpcReduction="20000"/>
          </a:bodyPr>
          <a:lstStyle/>
          <a:p>
            <a:pPr marL="0" indent="0" algn="just">
              <a:buNone/>
            </a:pPr>
            <a:endParaRPr lang="en-US" b="1" dirty="0"/>
          </a:p>
          <a:p>
            <a:pPr marL="0" indent="0" algn="just">
              <a:buNone/>
            </a:pPr>
            <a:r>
              <a:rPr lang="en-US" b="1" dirty="0"/>
              <a:t>High Lights:</a:t>
            </a:r>
          </a:p>
          <a:p>
            <a:pPr marL="0" indent="0" algn="just">
              <a:buNone/>
            </a:pPr>
            <a:endParaRPr lang="en-US" b="1" dirty="0"/>
          </a:p>
          <a:p>
            <a:pPr algn="just">
              <a:buFont typeface="Wingdings" panose="05000000000000000000" pitchFamily="2" charset="2"/>
              <a:buChar char="q"/>
            </a:pPr>
            <a:r>
              <a:rPr lang="en-US" b="1" dirty="0"/>
              <a:t>Covers all government officials including job orders and contract of services.</a:t>
            </a:r>
          </a:p>
          <a:p>
            <a:pPr algn="just">
              <a:buFont typeface="Wingdings" panose="05000000000000000000" pitchFamily="2" charset="2"/>
              <a:buChar char="q"/>
            </a:pPr>
            <a:r>
              <a:rPr lang="en-US" b="1" dirty="0"/>
              <a:t>CSC to administer and enforce the provisions of the Joint Memo.(Rules 1030, 1040, 1050, 1060, 1070, 1080)</a:t>
            </a:r>
          </a:p>
          <a:p>
            <a:pPr algn="just">
              <a:buFont typeface="Wingdings" panose="05000000000000000000" pitchFamily="2" charset="2"/>
              <a:buChar char="q"/>
            </a:pPr>
            <a:r>
              <a:rPr lang="en-US" b="1" dirty="0"/>
              <a:t>Every government offices or place of employment will be inspected by CSC and DOH, together with the agencies’ and employees’ representative .</a:t>
            </a:r>
          </a:p>
          <a:p>
            <a:pPr algn="just">
              <a:buFont typeface="Wingdings" panose="05000000000000000000" pitchFamily="2" charset="2"/>
              <a:buChar char="q"/>
            </a:pPr>
            <a:r>
              <a:rPr lang="en-US" b="1" dirty="0"/>
              <a:t>Funding needed to support the implementation of the Joint Memo shall be included in the agency’s regular budget.</a:t>
            </a:r>
          </a:p>
          <a:p>
            <a:pPr algn="just">
              <a:buFont typeface="Wingdings" panose="05000000000000000000" pitchFamily="2" charset="2"/>
              <a:buChar char="q"/>
            </a:pPr>
            <a:r>
              <a:rPr lang="en-US" b="1" dirty="0"/>
              <a:t>Inclusion in agencies’ Annual Report their compliance with the Joint Memo.</a:t>
            </a:r>
          </a:p>
          <a:p>
            <a:pPr algn="just">
              <a:buFont typeface="Wingdings" panose="05000000000000000000" pitchFamily="2" charset="2"/>
              <a:buChar char="q"/>
            </a:pPr>
            <a:endParaRPr lang="en-US" b="1" dirty="0"/>
          </a:p>
          <a:p>
            <a:pPr marL="0" indent="0" algn="just">
              <a:buNone/>
            </a:pPr>
            <a:endParaRPr lang="en-US" dirty="0"/>
          </a:p>
          <a:p>
            <a:pPr algn="just"/>
            <a:endParaRPr lang="en-US" dirty="0"/>
          </a:p>
        </p:txBody>
      </p:sp>
      <p:sp>
        <p:nvSpPr>
          <p:cNvPr id="3" name="Title 2"/>
          <p:cNvSpPr>
            <a:spLocks noGrp="1"/>
          </p:cNvSpPr>
          <p:nvPr>
            <p:ph type="title"/>
          </p:nvPr>
        </p:nvSpPr>
        <p:spPr>
          <a:xfrm>
            <a:off x="1485096" y="533400"/>
            <a:ext cx="6173808" cy="743144"/>
          </a:xfrm>
          <a:ln w="38100">
            <a:solidFill>
              <a:srgbClr val="FF0000"/>
            </a:solidFill>
          </a:ln>
        </p:spPr>
        <p:txBody>
          <a:bodyPr>
            <a:normAutofit fontScale="90000"/>
          </a:bodyPr>
          <a:lstStyle/>
          <a:p>
            <a:pPr algn="ctr"/>
            <a:r>
              <a:rPr lang="en-US" sz="2401" b="1" dirty="0"/>
              <a:t>JOINT MEMORANDUM CIRCULAR NO. ____</a:t>
            </a:r>
            <a:br>
              <a:rPr lang="en-US" sz="2401" b="1" dirty="0"/>
            </a:br>
            <a:r>
              <a:rPr lang="en-US" sz="2401" b="1" dirty="0"/>
              <a:t>(Rules and Procedures on OSHS for Public Sector)</a:t>
            </a:r>
          </a:p>
        </p:txBody>
      </p:sp>
    </p:spTree>
    <p:extLst>
      <p:ext uri="{BB962C8B-B14F-4D97-AF65-F5344CB8AC3E}">
        <p14:creationId xmlns:p14="http://schemas.microsoft.com/office/powerpoint/2010/main" val="1731541690"/>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5575" y="274638"/>
            <a:ext cx="8836025" cy="1143000"/>
          </a:xfrm>
        </p:spPr>
        <p:style>
          <a:lnRef idx="1">
            <a:schemeClr val="accent3"/>
          </a:lnRef>
          <a:fillRef idx="2">
            <a:schemeClr val="accent3"/>
          </a:fillRef>
          <a:effectRef idx="1">
            <a:schemeClr val="accent3"/>
          </a:effectRef>
          <a:fontRef idx="minor">
            <a:schemeClr val="dk1"/>
          </a:fontRef>
        </p:style>
        <p:txBody>
          <a:bodyPr>
            <a:noAutofit/>
          </a:bodyPr>
          <a:lstStyle/>
          <a:p>
            <a:pPr algn="l"/>
            <a:r>
              <a:rPr lang="en-PH" sz="3600" dirty="0">
                <a:latin typeface="Britannic Bold" pitchFamily="34" charset="0"/>
              </a:rPr>
              <a:t>Section 6: Workers’ Right to Refuse Work</a:t>
            </a:r>
            <a:endParaRPr lang="en-US" sz="3600" dirty="0">
              <a:latin typeface="Britannic Bold" pitchFamily="34" charset="0"/>
            </a:endParaRPr>
          </a:p>
        </p:txBody>
      </p:sp>
      <p:sp>
        <p:nvSpPr>
          <p:cNvPr id="3" name="Content Placeholder 2"/>
          <p:cNvSpPr>
            <a:spLocks noGrp="1"/>
          </p:cNvSpPr>
          <p:nvPr>
            <p:ph idx="1"/>
          </p:nvPr>
        </p:nvSpPr>
        <p:spPr>
          <a:xfrm>
            <a:off x="4434932" y="1963220"/>
            <a:ext cx="4648200" cy="3771900"/>
          </a:xfrm>
        </p:spPr>
        <p:txBody>
          <a:bodyPr>
            <a:noAutofit/>
          </a:bodyPr>
          <a:lstStyle/>
          <a:p>
            <a:pPr marL="0" indent="0" algn="ctr">
              <a:buNone/>
            </a:pPr>
            <a:r>
              <a:rPr lang="en-PH" dirty="0">
                <a:ln w="0"/>
                <a:effectLst>
                  <a:outerShdw blurRad="38100" dist="19050" dir="2700000" algn="tl" rotWithShape="0">
                    <a:schemeClr val="dk1">
                      <a:alpha val="40000"/>
                    </a:schemeClr>
                  </a:outerShdw>
                </a:effectLst>
                <a:latin typeface="Gill Sans MT" pitchFamily="34" charset="0"/>
              </a:rPr>
              <a:t>As a preventive measure, the </a:t>
            </a:r>
            <a:r>
              <a:rPr lang="en-PH" dirty="0">
                <a:ln w="0"/>
                <a:solidFill>
                  <a:srgbClr val="FF0000"/>
                </a:solidFill>
                <a:effectLst>
                  <a:outerShdw blurRad="38100" dist="19050" dir="2700000" algn="tl" rotWithShape="0">
                    <a:schemeClr val="dk1">
                      <a:alpha val="40000"/>
                    </a:schemeClr>
                  </a:outerShdw>
                </a:effectLst>
                <a:latin typeface="Gill Sans MT" pitchFamily="34" charset="0"/>
              </a:rPr>
              <a:t>safety officer</a:t>
            </a:r>
            <a:r>
              <a:rPr lang="en-PH" dirty="0">
                <a:ln w="0"/>
                <a:effectLst>
                  <a:outerShdw blurRad="38100" dist="19050" dir="2700000" algn="tl" rotWithShape="0">
                    <a:schemeClr val="dk1">
                      <a:alpha val="40000"/>
                    </a:schemeClr>
                  </a:outerShdw>
                </a:effectLst>
                <a:latin typeface="Gill Sans MT" pitchFamily="34" charset="0"/>
              </a:rPr>
              <a:t> may, following his/her determination and without fear of reprisal, </a:t>
            </a:r>
            <a:r>
              <a:rPr lang="en-PH" dirty="0">
                <a:ln w="0"/>
                <a:solidFill>
                  <a:srgbClr val="FF0000"/>
                </a:solidFill>
                <a:effectLst>
                  <a:outerShdw blurRad="38100" dist="19050" dir="2700000" algn="tl" rotWithShape="0">
                    <a:schemeClr val="dk1">
                      <a:alpha val="40000"/>
                    </a:schemeClr>
                  </a:outerShdw>
                </a:effectLst>
                <a:latin typeface="Gill Sans MT" pitchFamily="34" charset="0"/>
              </a:rPr>
              <a:t>implement a work stoppage or suspend operations </a:t>
            </a:r>
            <a:r>
              <a:rPr lang="en-PH" dirty="0">
                <a:ln w="0"/>
                <a:effectLst>
                  <a:outerShdw blurRad="38100" dist="19050" dir="2700000" algn="tl" rotWithShape="0">
                    <a:schemeClr val="dk1">
                      <a:alpha val="40000"/>
                    </a:schemeClr>
                  </a:outerShdw>
                </a:effectLst>
                <a:latin typeface="Gill Sans MT" pitchFamily="34" charset="0"/>
              </a:rPr>
              <a:t>in cases of </a:t>
            </a:r>
            <a:r>
              <a:rPr lang="en-PH" i="1" dirty="0">
                <a:ln w="0"/>
                <a:solidFill>
                  <a:srgbClr val="0070C0"/>
                </a:solidFill>
                <a:effectLst>
                  <a:outerShdw blurRad="38100" dist="19050" dir="2700000" algn="tl" rotWithShape="0">
                    <a:schemeClr val="dk1">
                      <a:alpha val="40000"/>
                    </a:schemeClr>
                  </a:outerShdw>
                </a:effectLst>
                <a:latin typeface="Gill Sans MT" pitchFamily="34" charset="0"/>
              </a:rPr>
              <a:t>imminent danger</a:t>
            </a:r>
            <a:r>
              <a:rPr lang="en-PH" dirty="0">
                <a:ln w="0"/>
                <a:effectLst>
                  <a:outerShdw blurRad="38100" dist="19050" dir="2700000" algn="tl" rotWithShape="0">
                    <a:schemeClr val="dk1">
                      <a:alpha val="40000"/>
                    </a:schemeClr>
                  </a:outerShdw>
                </a:effectLst>
                <a:latin typeface="Gill Sans MT" pitchFamily="34" charset="0"/>
              </a:rPr>
              <a:t>.</a:t>
            </a:r>
          </a:p>
        </p:txBody>
      </p:sp>
      <p:sp>
        <p:nvSpPr>
          <p:cNvPr id="5" name="AutoShape 2" descr="Related image"/>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7"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8177" y="1988049"/>
            <a:ext cx="4329016" cy="403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04871839"/>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C:\Users\ABORDO\Desktop\safety belt.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856580"/>
            <a:ext cx="9143999" cy="51448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72441412"/>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1" name="Text Box 2"/>
          <p:cNvSpPr txBox="1">
            <a:spLocks noChangeArrowheads="1"/>
          </p:cNvSpPr>
          <p:nvPr/>
        </p:nvSpPr>
        <p:spPr bwMode="auto">
          <a:xfrm>
            <a:off x="1115553" y="5078329"/>
            <a:ext cx="2915409" cy="8540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112713" indent="-112713">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algn="ctr" eaLnBrk="1" hangingPunct="1"/>
            <a:r>
              <a:rPr lang="en-US" sz="1650" b="1" dirty="0">
                <a:solidFill>
                  <a:srgbClr val="FFFF00"/>
                </a:solidFill>
                <a:latin typeface="Arial Narrow" pitchFamily="34" charset="0"/>
              </a:rPr>
              <a:t> </a:t>
            </a:r>
            <a:r>
              <a:rPr lang="en-US" sz="1650" b="1" dirty="0">
                <a:solidFill>
                  <a:srgbClr val="FF0000"/>
                </a:solidFill>
                <a:latin typeface="Arial Narrow" pitchFamily="34" charset="0"/>
              </a:rPr>
              <a:t>Imminent Danger Situation</a:t>
            </a:r>
          </a:p>
          <a:p>
            <a:pPr algn="just" eaLnBrk="1" hangingPunct="1">
              <a:buFontTx/>
              <a:buChar char="-"/>
            </a:pPr>
            <a:r>
              <a:rPr lang="en-US" sz="1650" b="1" i="1" dirty="0">
                <a:latin typeface="Arial Narrow" pitchFamily="34" charset="0"/>
              </a:rPr>
              <a:t>A broken post which may cause roof collapse</a:t>
            </a:r>
          </a:p>
        </p:txBody>
      </p:sp>
      <p:pic>
        <p:nvPicPr>
          <p:cNvPr id="63492" name="Picture 3"/>
          <p:cNvPicPr>
            <a:picLocks noChangeAspect="1" noChangeArrowheads="1"/>
          </p:cNvPicPr>
          <p:nvPr/>
        </p:nvPicPr>
        <p:blipFill>
          <a:blip r:embed="rId2">
            <a:lum bright="18000"/>
            <a:extLst>
              <a:ext uri="{28A0092B-C50C-407E-A947-70E740481C1C}">
                <a14:useLocalDpi xmlns:a14="http://schemas.microsoft.com/office/drawing/2010/main" val="0"/>
              </a:ext>
            </a:extLst>
          </a:blip>
          <a:srcRect/>
          <a:stretch>
            <a:fillRect/>
          </a:stretch>
        </p:blipFill>
        <p:spPr bwMode="auto">
          <a:xfrm>
            <a:off x="210198" y="1232847"/>
            <a:ext cx="4379073" cy="3607749"/>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63493" name="Oval 4"/>
          <p:cNvSpPr>
            <a:spLocks noChangeArrowheads="1"/>
          </p:cNvSpPr>
          <p:nvPr/>
        </p:nvSpPr>
        <p:spPr bwMode="auto">
          <a:xfrm>
            <a:off x="1656594" y="2132518"/>
            <a:ext cx="1543452" cy="1543452"/>
          </a:xfrm>
          <a:prstGeom prst="ellipse">
            <a:avLst/>
          </a:prstGeom>
          <a:noFill/>
          <a:ln w="38100">
            <a:solidFill>
              <a:srgbClr val="FFFF00"/>
            </a:solidFill>
            <a:prstDash val="dash"/>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sz="1350" dirty="0"/>
          </a:p>
        </p:txBody>
      </p:sp>
      <p:pic>
        <p:nvPicPr>
          <p:cNvPr id="63494" name="Picture 5"/>
          <p:cNvPicPr>
            <a:picLocks noChangeAspect="1" noChangeArrowheads="1"/>
          </p:cNvPicPr>
          <p:nvPr/>
        </p:nvPicPr>
        <p:blipFill>
          <a:blip r:embed="rId3">
            <a:lum bright="6000"/>
            <a:extLst>
              <a:ext uri="{28A0092B-C50C-407E-A947-70E740481C1C}">
                <a14:useLocalDpi xmlns:a14="http://schemas.microsoft.com/office/drawing/2010/main" val="0"/>
              </a:ext>
            </a:extLst>
          </a:blip>
          <a:srcRect/>
          <a:stretch>
            <a:fillRect/>
          </a:stretch>
        </p:blipFill>
        <p:spPr bwMode="auto">
          <a:xfrm>
            <a:off x="5235355" y="1007367"/>
            <a:ext cx="3751648" cy="4058707"/>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63495" name="Oval 6"/>
          <p:cNvSpPr>
            <a:spLocks noChangeArrowheads="1"/>
          </p:cNvSpPr>
          <p:nvPr/>
        </p:nvSpPr>
        <p:spPr bwMode="auto">
          <a:xfrm>
            <a:off x="5530505" y="1072884"/>
            <a:ext cx="1314792" cy="1314792"/>
          </a:xfrm>
          <a:prstGeom prst="ellipse">
            <a:avLst/>
          </a:prstGeom>
          <a:noFill/>
          <a:ln w="38100">
            <a:solidFill>
              <a:srgbClr val="FFFF00"/>
            </a:solidFill>
            <a:prstDash val="dash"/>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sz="1350" dirty="0"/>
          </a:p>
        </p:txBody>
      </p:sp>
      <p:sp>
        <p:nvSpPr>
          <p:cNvPr id="63496" name="Text Box 7"/>
          <p:cNvSpPr txBox="1">
            <a:spLocks noChangeArrowheads="1"/>
          </p:cNvSpPr>
          <p:nvPr/>
        </p:nvSpPr>
        <p:spPr bwMode="auto">
          <a:xfrm>
            <a:off x="7045963" y="2355638"/>
            <a:ext cx="1714947" cy="3000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algn="ctr" eaLnBrk="1" hangingPunct="1"/>
            <a:r>
              <a:rPr lang="en-US" sz="1350" b="1" dirty="0">
                <a:solidFill>
                  <a:schemeClr val="bg1"/>
                </a:solidFill>
                <a:latin typeface="Arial Narrow" pitchFamily="34" charset="0"/>
              </a:rPr>
              <a:t>Coco-shavings</a:t>
            </a:r>
          </a:p>
        </p:txBody>
      </p:sp>
      <p:sp>
        <p:nvSpPr>
          <p:cNvPr id="63497" name="Text Box 8"/>
          <p:cNvSpPr txBox="1">
            <a:spLocks noChangeArrowheads="1"/>
          </p:cNvSpPr>
          <p:nvPr/>
        </p:nvSpPr>
        <p:spPr bwMode="auto">
          <a:xfrm>
            <a:off x="5323672" y="5078329"/>
            <a:ext cx="3258399" cy="11079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112713" indent="-112713">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marL="257244" indent="-257244" algn="just">
              <a:buFontTx/>
              <a:buChar char="-"/>
            </a:pPr>
            <a:r>
              <a:rPr lang="en-US" sz="1650" b="1" i="1" dirty="0">
                <a:latin typeface="Arial Narrow" pitchFamily="34" charset="0"/>
              </a:rPr>
              <a:t>Presence of coco-shavings / fibers </a:t>
            </a:r>
          </a:p>
          <a:p>
            <a:pPr marL="0" indent="0" algn="just"/>
            <a:r>
              <a:rPr lang="en-US" sz="1650" b="1" i="1" dirty="0">
                <a:latin typeface="Arial Narrow" pitchFamily="34" charset="0"/>
              </a:rPr>
              <a:t>      near electrical connections and </a:t>
            </a:r>
          </a:p>
          <a:p>
            <a:pPr marL="0" indent="0" algn="just"/>
            <a:r>
              <a:rPr lang="en-US" sz="1650" b="1" i="1" dirty="0">
                <a:latin typeface="Arial Narrow" pitchFamily="34" charset="0"/>
              </a:rPr>
              <a:t>      machine.</a:t>
            </a:r>
          </a:p>
        </p:txBody>
      </p:sp>
      <p:sp>
        <p:nvSpPr>
          <p:cNvPr id="63498" name="AutoShape 10"/>
          <p:cNvSpPr>
            <a:spLocks noChangeArrowheads="1"/>
          </p:cNvSpPr>
          <p:nvPr/>
        </p:nvSpPr>
        <p:spPr bwMode="auto">
          <a:xfrm>
            <a:off x="7821971" y="2787050"/>
            <a:ext cx="342989" cy="514484"/>
          </a:xfrm>
          <a:prstGeom prst="downArrow">
            <a:avLst>
              <a:gd name="adj1" fmla="val 50000"/>
              <a:gd name="adj2" fmla="val 54861"/>
            </a:avLst>
          </a:prstGeom>
          <a:solidFill>
            <a:srgbClr val="D80000"/>
          </a:solidFill>
          <a:ln w="9525">
            <a:solidFill>
              <a:schemeClr val="tx1"/>
            </a:solidFill>
            <a:miter lim="800000"/>
            <a:headEnd/>
            <a:tailEnd/>
          </a:ln>
        </p:spPr>
        <p:txBody>
          <a:bodyPr wrap="none" anchor="ctr"/>
          <a:lstStyle/>
          <a:p>
            <a:endParaRPr lang="en-US" sz="1350" dirty="0"/>
          </a:p>
        </p:txBody>
      </p:sp>
      <p:sp>
        <p:nvSpPr>
          <p:cNvPr id="63499" name="Line 22"/>
          <p:cNvSpPr>
            <a:spLocks noChangeShapeType="1"/>
          </p:cNvSpPr>
          <p:nvPr/>
        </p:nvSpPr>
        <p:spPr bwMode="auto">
          <a:xfrm>
            <a:off x="2573257" y="3675970"/>
            <a:ext cx="0" cy="1481673"/>
          </a:xfrm>
          <a:prstGeom prst="line">
            <a:avLst/>
          </a:prstGeom>
          <a:noFill/>
          <a:ln w="28575">
            <a:solidFill>
              <a:srgbClr val="FFFF00"/>
            </a:solidFill>
            <a:round/>
            <a:headEnd/>
            <a:tailEnd/>
          </a:ln>
          <a:extLst>
            <a:ext uri="{909E8E84-426E-40DD-AFC4-6F175D3DCCD1}">
              <a14:hiddenFill xmlns:a14="http://schemas.microsoft.com/office/drawing/2010/main">
                <a:noFill/>
              </a14:hiddenFill>
            </a:ext>
          </a:extLst>
        </p:spPr>
        <p:txBody>
          <a:bodyPr/>
          <a:lstStyle/>
          <a:p>
            <a:endParaRPr lang="en-US" sz="1350" dirty="0"/>
          </a:p>
        </p:txBody>
      </p:sp>
      <p:sp>
        <p:nvSpPr>
          <p:cNvPr id="63500" name="Line 23"/>
          <p:cNvSpPr>
            <a:spLocks noChangeShapeType="1"/>
          </p:cNvSpPr>
          <p:nvPr/>
        </p:nvSpPr>
        <p:spPr bwMode="auto">
          <a:xfrm flipV="1">
            <a:off x="2538716" y="2355638"/>
            <a:ext cx="3343264" cy="2802004"/>
          </a:xfrm>
          <a:prstGeom prst="line">
            <a:avLst/>
          </a:prstGeom>
          <a:noFill/>
          <a:ln w="28575">
            <a:solidFill>
              <a:srgbClr val="FFFF00"/>
            </a:solidFill>
            <a:round/>
            <a:headEnd/>
            <a:tailEnd/>
          </a:ln>
          <a:extLst>
            <a:ext uri="{909E8E84-426E-40DD-AFC4-6F175D3DCCD1}">
              <a14:hiddenFill xmlns:a14="http://schemas.microsoft.com/office/drawing/2010/main">
                <a:noFill/>
              </a14:hiddenFill>
            </a:ext>
          </a:extLst>
        </p:spPr>
        <p:txBody>
          <a:bodyPr/>
          <a:lstStyle/>
          <a:p>
            <a:endParaRPr lang="en-US" sz="1350" dirty="0"/>
          </a:p>
        </p:txBody>
      </p:sp>
    </p:spTree>
    <p:extLst>
      <p:ext uri="{BB962C8B-B14F-4D97-AF65-F5344CB8AC3E}">
        <p14:creationId xmlns:p14="http://schemas.microsoft.com/office/powerpoint/2010/main" val="4207729536"/>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2"/>
          <p:cNvSpPr>
            <a:spLocks noGrp="1"/>
          </p:cNvSpPr>
          <p:nvPr>
            <p:ph type="title"/>
          </p:nvPr>
        </p:nvSpPr>
        <p:spPr>
          <a:xfrm>
            <a:off x="0" y="76200"/>
            <a:ext cx="7435062" cy="1143000"/>
          </a:xfrm>
          <a:solidFill>
            <a:srgbClr val="002060"/>
          </a:solidFill>
        </p:spPr>
        <p:txBody>
          <a:bodyPr>
            <a:normAutofit fontScale="90000"/>
          </a:bodyPr>
          <a:lstStyle/>
          <a:p>
            <a:pPr marL="171496">
              <a:lnSpc>
                <a:spcPts val="3376"/>
              </a:lnSpc>
            </a:pPr>
            <a:r>
              <a:rPr lang="en-US" sz="4051" dirty="0">
                <a:solidFill>
                  <a:srgbClr val="FF0000"/>
                </a:solidFill>
                <a:effectLst>
                  <a:outerShdw blurRad="50800" dist="38100" dir="5400000" algn="t" rotWithShape="0">
                    <a:prstClr val="black">
                      <a:alpha val="40000"/>
                    </a:prstClr>
                  </a:outerShdw>
                </a:effectLst>
                <a:latin typeface="Tw Cen MT Condensed" panose="020B0606020104020203" pitchFamily="34" charset="0"/>
              </a:rPr>
              <a:t/>
            </a:r>
            <a:br>
              <a:rPr lang="en-US" sz="4051" dirty="0">
                <a:solidFill>
                  <a:srgbClr val="FF0000"/>
                </a:solidFill>
                <a:effectLst>
                  <a:outerShdw blurRad="50800" dist="38100" dir="5400000" algn="t" rotWithShape="0">
                    <a:prstClr val="black">
                      <a:alpha val="40000"/>
                    </a:prstClr>
                  </a:outerShdw>
                </a:effectLst>
                <a:latin typeface="Tw Cen MT Condensed" panose="020B0606020104020203" pitchFamily="34" charset="0"/>
              </a:rPr>
            </a:br>
            <a:r>
              <a:rPr lang="en-US" b="1" dirty="0">
                <a:solidFill>
                  <a:schemeClr val="bg1"/>
                </a:solidFill>
                <a:latin typeface="Tw Cen MT Condensed" panose="020B0606020104020203" pitchFamily="34" charset="0"/>
              </a:rPr>
              <a:t>Sec. 29. 	PROHIBITED ACTS &amp; ITS 	    		CORRESPONDING PENALTIES</a:t>
            </a:r>
            <a:br>
              <a:rPr lang="en-US" b="1" dirty="0">
                <a:solidFill>
                  <a:schemeClr val="bg1"/>
                </a:solidFill>
                <a:latin typeface="Tw Cen MT Condensed" panose="020B0606020104020203" pitchFamily="34" charset="0"/>
              </a:rPr>
            </a:br>
            <a:r>
              <a:rPr lang="en-US" sz="3376" dirty="0">
                <a:solidFill>
                  <a:schemeClr val="bg1"/>
                </a:solidFill>
                <a:effectLst>
                  <a:outerShdw blurRad="50800" dist="38100" dir="5400000" algn="t" rotWithShape="0">
                    <a:prstClr val="black">
                      <a:alpha val="40000"/>
                    </a:prstClr>
                  </a:outerShdw>
                </a:effectLst>
                <a:latin typeface="Tw Cen MT Condensed" panose="020B0606020104020203" pitchFamily="34" charset="0"/>
              </a:rPr>
              <a:t>          </a:t>
            </a:r>
          </a:p>
        </p:txBody>
      </p:sp>
      <p:pic>
        <p:nvPicPr>
          <p:cNvPr id="24" name="Picture 2" descr="Image result for document">
            <a:extLst>
              <a:ext uri="{FF2B5EF4-FFF2-40B4-BE49-F238E27FC236}">
                <a16:creationId xmlns="" xmlns:a16="http://schemas.microsoft.com/office/drawing/2014/main" id="{5D520045-5503-4144-B6DD-DA93E14C7F81}"/>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435062" y="76200"/>
            <a:ext cx="1708935" cy="1143000"/>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 xmlns:a16="http://schemas.microsoft.com/office/drawing/2014/main" id="{DD904F3C-F7AF-4297-9E9A-5AE296455341}"/>
              </a:ext>
            </a:extLst>
          </p:cNvPr>
          <p:cNvSpPr txBox="1"/>
          <p:nvPr/>
        </p:nvSpPr>
        <p:spPr>
          <a:xfrm>
            <a:off x="250395" y="1872381"/>
            <a:ext cx="8643211" cy="4156010"/>
          </a:xfrm>
          <a:prstGeom prst="rect">
            <a:avLst/>
          </a:prstGeom>
          <a:noFill/>
          <a:ln w="38100">
            <a:solidFill>
              <a:srgbClr val="FF0000"/>
            </a:solidFill>
          </a:ln>
        </p:spPr>
        <p:txBody>
          <a:bodyPr wrap="square">
            <a:spAutoFit/>
          </a:bodyPr>
          <a:lstStyle/>
          <a:p>
            <a:pPr marL="131004" algn="just">
              <a:defRPr/>
            </a:pPr>
            <a:r>
              <a:rPr lang="en-US" altLang="ko-KR" sz="3301" b="1" dirty="0">
                <a:latin typeface="Candara" panose="020E0502030303020204" pitchFamily="34" charset="0"/>
                <a:cs typeface="Arial" pitchFamily="34" charset="0"/>
              </a:rPr>
              <a:t>Any willful  failure or refusal of an employer, contractor or subcontractor to comply with the following OSH standards or with a compliance order issued by the Secretary of Labor and Employment or his/her authorized representative shall be penalized of the administrative fines computed on a per day basis until full compliance.</a:t>
            </a:r>
          </a:p>
        </p:txBody>
      </p:sp>
    </p:spTree>
    <p:extLst>
      <p:ext uri="{BB962C8B-B14F-4D97-AF65-F5344CB8AC3E}">
        <p14:creationId xmlns:p14="http://schemas.microsoft.com/office/powerpoint/2010/main" val="280680581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2"/>
          <p:cNvSpPr>
            <a:spLocks noGrp="1"/>
          </p:cNvSpPr>
          <p:nvPr>
            <p:ph type="title"/>
          </p:nvPr>
        </p:nvSpPr>
        <p:spPr>
          <a:xfrm>
            <a:off x="0" y="76200"/>
            <a:ext cx="7435062" cy="1143000"/>
          </a:xfrm>
          <a:solidFill>
            <a:srgbClr val="002060"/>
          </a:solidFill>
        </p:spPr>
        <p:txBody>
          <a:bodyPr>
            <a:normAutofit fontScale="90000"/>
          </a:bodyPr>
          <a:lstStyle/>
          <a:p>
            <a:pPr marL="171496" algn="ctr">
              <a:lnSpc>
                <a:spcPts val="3376"/>
              </a:lnSpc>
            </a:pPr>
            <a:r>
              <a:rPr lang="en-US" b="1" dirty="0">
                <a:solidFill>
                  <a:schemeClr val="bg1"/>
                </a:solidFill>
                <a:latin typeface="Tw Cen MT Condensed" panose="020B0606020104020203" pitchFamily="34" charset="0"/>
              </a:rPr>
              <a:t/>
            </a:r>
            <a:br>
              <a:rPr lang="en-US" b="1" dirty="0">
                <a:solidFill>
                  <a:schemeClr val="bg1"/>
                </a:solidFill>
                <a:latin typeface="Tw Cen MT Condensed" panose="020B0606020104020203" pitchFamily="34" charset="0"/>
              </a:rPr>
            </a:br>
            <a:r>
              <a:rPr lang="en-US" sz="6000" b="1" dirty="0">
                <a:solidFill>
                  <a:schemeClr val="bg1"/>
                </a:solidFill>
                <a:latin typeface="Tw Cen MT Condensed" panose="020B0606020104020203" pitchFamily="34" charset="0"/>
              </a:rPr>
              <a:t>Four (4) Prohibited Acts </a:t>
            </a:r>
            <a:r>
              <a:rPr lang="en-US" sz="6000" dirty="0">
                <a:solidFill>
                  <a:srgbClr val="FF0000"/>
                </a:solidFill>
                <a:effectLst>
                  <a:outerShdw blurRad="50800" dist="38100" dir="5400000" algn="t" rotWithShape="0">
                    <a:prstClr val="black">
                      <a:alpha val="40000"/>
                    </a:prstClr>
                  </a:outerShdw>
                </a:effectLst>
                <a:latin typeface="Tw Cen MT Condensed" panose="020B0606020104020203" pitchFamily="34" charset="0"/>
              </a:rPr>
              <a:t/>
            </a:r>
            <a:br>
              <a:rPr lang="en-US" sz="6000" dirty="0">
                <a:solidFill>
                  <a:srgbClr val="FF0000"/>
                </a:solidFill>
                <a:effectLst>
                  <a:outerShdw blurRad="50800" dist="38100" dir="5400000" algn="t" rotWithShape="0">
                    <a:prstClr val="black">
                      <a:alpha val="40000"/>
                    </a:prstClr>
                  </a:outerShdw>
                </a:effectLst>
                <a:latin typeface="Tw Cen MT Condensed" panose="020B0606020104020203" pitchFamily="34" charset="0"/>
              </a:rPr>
            </a:br>
            <a:r>
              <a:rPr lang="en-US" sz="3376" dirty="0">
                <a:solidFill>
                  <a:schemeClr val="bg1"/>
                </a:solidFill>
                <a:effectLst>
                  <a:outerShdw blurRad="50800" dist="38100" dir="5400000" algn="t" rotWithShape="0">
                    <a:prstClr val="black">
                      <a:alpha val="40000"/>
                    </a:prstClr>
                  </a:outerShdw>
                </a:effectLst>
                <a:latin typeface="Tw Cen MT Condensed" panose="020B0606020104020203" pitchFamily="34" charset="0"/>
              </a:rPr>
              <a:t>          </a:t>
            </a:r>
          </a:p>
        </p:txBody>
      </p:sp>
      <p:pic>
        <p:nvPicPr>
          <p:cNvPr id="24" name="Picture 2" descr="Image result for document">
            <a:extLst>
              <a:ext uri="{FF2B5EF4-FFF2-40B4-BE49-F238E27FC236}">
                <a16:creationId xmlns="" xmlns:a16="http://schemas.microsoft.com/office/drawing/2014/main" id="{5D520045-5503-4144-B6DD-DA93E14C7F81}"/>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435062" y="76200"/>
            <a:ext cx="1708935" cy="1143000"/>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 xmlns:a16="http://schemas.microsoft.com/office/drawing/2014/main" id="{DD904F3C-F7AF-4297-9E9A-5AE296455341}"/>
              </a:ext>
            </a:extLst>
          </p:cNvPr>
          <p:cNvSpPr txBox="1"/>
          <p:nvPr/>
        </p:nvSpPr>
        <p:spPr>
          <a:xfrm>
            <a:off x="250395" y="1872381"/>
            <a:ext cx="8643211" cy="4714880"/>
          </a:xfrm>
          <a:prstGeom prst="rect">
            <a:avLst/>
          </a:prstGeom>
          <a:noFill/>
          <a:ln w="38100">
            <a:solidFill>
              <a:srgbClr val="FF0000"/>
            </a:solidFill>
          </a:ln>
        </p:spPr>
        <p:txBody>
          <a:bodyPr wrap="square">
            <a:spAutoFit/>
          </a:bodyPr>
          <a:lstStyle/>
          <a:p>
            <a:pPr marL="557361" indent="-557361" algn="just">
              <a:lnSpc>
                <a:spcPct val="90000"/>
              </a:lnSpc>
              <a:buFont typeface="+mj-lt"/>
              <a:buAutoNum type="arabicPeriod"/>
              <a:defRPr/>
            </a:pPr>
            <a:r>
              <a:rPr lang="en-PH" altLang="ko-KR" sz="3301" b="1" dirty="0">
                <a:solidFill>
                  <a:prstClr val="black"/>
                </a:solidFill>
                <a:latin typeface="Candara" panose="020E0502030303020204" pitchFamily="34" charset="0"/>
                <a:cs typeface="Arial" pitchFamily="34" charset="0"/>
              </a:rPr>
              <a:t>Willful failure to comply with the required OSHS;</a:t>
            </a:r>
          </a:p>
          <a:p>
            <a:pPr marL="557361" indent="-557361" algn="just">
              <a:lnSpc>
                <a:spcPct val="90000"/>
              </a:lnSpc>
              <a:buFont typeface="+mj-lt"/>
              <a:buAutoNum type="arabicPeriod"/>
              <a:defRPr/>
            </a:pPr>
            <a:endParaRPr lang="en-PH" altLang="ko-KR" sz="3301" b="1" dirty="0">
              <a:solidFill>
                <a:prstClr val="black"/>
              </a:solidFill>
              <a:latin typeface="Candara" panose="020E0502030303020204" pitchFamily="34" charset="0"/>
              <a:cs typeface="Arial" pitchFamily="34" charset="0"/>
            </a:endParaRPr>
          </a:p>
          <a:p>
            <a:pPr marL="557361" indent="-557361" algn="just">
              <a:lnSpc>
                <a:spcPct val="90000"/>
              </a:lnSpc>
              <a:buFont typeface="+mj-lt"/>
              <a:buAutoNum type="arabicPeriod"/>
              <a:defRPr/>
            </a:pPr>
            <a:r>
              <a:rPr lang="en-PH" altLang="ko-KR" sz="3301" b="1" dirty="0">
                <a:solidFill>
                  <a:srgbClr val="FF0000"/>
                </a:solidFill>
                <a:latin typeface="Candara" panose="020E0502030303020204" pitchFamily="34" charset="0"/>
                <a:cs typeface="Arial" pitchFamily="34" charset="0"/>
              </a:rPr>
              <a:t>Willful refusal to comply with the required OSH;</a:t>
            </a:r>
          </a:p>
          <a:p>
            <a:pPr marL="557361" indent="-557361" algn="just">
              <a:lnSpc>
                <a:spcPct val="90000"/>
              </a:lnSpc>
              <a:buFont typeface="+mj-lt"/>
              <a:buAutoNum type="arabicPeriod"/>
              <a:defRPr/>
            </a:pPr>
            <a:endParaRPr lang="en-PH" altLang="ko-KR" sz="3301" b="1" dirty="0">
              <a:solidFill>
                <a:prstClr val="black"/>
              </a:solidFill>
              <a:latin typeface="Candara" panose="020E0502030303020204" pitchFamily="34" charset="0"/>
              <a:cs typeface="Arial" pitchFamily="34" charset="0"/>
            </a:endParaRPr>
          </a:p>
          <a:p>
            <a:pPr marL="557361" indent="-557361" algn="just">
              <a:lnSpc>
                <a:spcPct val="90000"/>
              </a:lnSpc>
              <a:buFont typeface="+mj-lt"/>
              <a:buAutoNum type="arabicPeriod"/>
              <a:defRPr/>
            </a:pPr>
            <a:r>
              <a:rPr lang="en-PH" altLang="ko-KR" sz="3301" b="1" dirty="0">
                <a:solidFill>
                  <a:prstClr val="black"/>
                </a:solidFill>
                <a:latin typeface="Candara" panose="020E0502030303020204" pitchFamily="34" charset="0"/>
                <a:cs typeface="Arial" pitchFamily="34" charset="0"/>
              </a:rPr>
              <a:t>Willful failure to comply with a </a:t>
            </a:r>
            <a:r>
              <a:rPr lang="en-PH" altLang="ko-KR" sz="3301" b="1" dirty="0">
                <a:solidFill>
                  <a:srgbClr val="FF0000"/>
                </a:solidFill>
                <a:latin typeface="Candara" panose="020E0502030303020204" pitchFamily="34" charset="0"/>
                <a:cs typeface="Arial" pitchFamily="34" charset="0"/>
              </a:rPr>
              <a:t>CO </a:t>
            </a:r>
            <a:r>
              <a:rPr lang="en-PH" altLang="ko-KR" sz="3301" b="1" dirty="0">
                <a:solidFill>
                  <a:prstClr val="black"/>
                </a:solidFill>
                <a:latin typeface="Candara" panose="020E0502030303020204" pitchFamily="34" charset="0"/>
                <a:cs typeface="Arial" pitchFamily="34" charset="0"/>
              </a:rPr>
              <a:t>issued; </a:t>
            </a:r>
            <a:endParaRPr lang="en-US" altLang="ko-KR" sz="3301" b="1" dirty="0">
              <a:solidFill>
                <a:prstClr val="black"/>
              </a:solidFill>
              <a:latin typeface="Candara" panose="020E0502030303020204" pitchFamily="34" charset="0"/>
              <a:cs typeface="Arial" pitchFamily="34" charset="0"/>
            </a:endParaRPr>
          </a:p>
          <a:p>
            <a:pPr marL="557361" indent="-557361" algn="just">
              <a:lnSpc>
                <a:spcPct val="90000"/>
              </a:lnSpc>
              <a:buFont typeface="+mj-lt"/>
              <a:buAutoNum type="arabicPeriod"/>
              <a:defRPr/>
            </a:pPr>
            <a:endParaRPr lang="en-PH" altLang="ko-KR" sz="3301" b="1" dirty="0">
              <a:solidFill>
                <a:srgbClr val="FF0000"/>
              </a:solidFill>
              <a:latin typeface="Candara" panose="020E0502030303020204" pitchFamily="34" charset="0"/>
              <a:cs typeface="Arial" pitchFamily="34" charset="0"/>
            </a:endParaRPr>
          </a:p>
          <a:p>
            <a:pPr marL="557361" indent="-557361" algn="just">
              <a:lnSpc>
                <a:spcPct val="90000"/>
              </a:lnSpc>
              <a:buFont typeface="+mj-lt"/>
              <a:buAutoNum type="arabicPeriod"/>
              <a:defRPr/>
            </a:pPr>
            <a:r>
              <a:rPr lang="en-PH" altLang="ko-KR" sz="3301" b="1" dirty="0">
                <a:solidFill>
                  <a:srgbClr val="FF0000"/>
                </a:solidFill>
                <a:latin typeface="Candara" panose="020E0502030303020204" pitchFamily="34" charset="0"/>
                <a:cs typeface="Arial" pitchFamily="34" charset="0"/>
              </a:rPr>
              <a:t>Willful refusal  to comply with a CO issued.</a:t>
            </a:r>
            <a:endParaRPr lang="en-US" altLang="ko-KR" sz="3301" b="1" dirty="0">
              <a:solidFill>
                <a:srgbClr val="FF0000"/>
              </a:solidFill>
              <a:latin typeface="Candara" panose="020E0502030303020204" pitchFamily="34" charset="0"/>
              <a:cs typeface="Arial" pitchFamily="34" charset="0"/>
            </a:endParaRPr>
          </a:p>
          <a:p>
            <a:pPr marL="131004" algn="just">
              <a:defRPr/>
            </a:pPr>
            <a:endParaRPr lang="en-US" altLang="ko-KR" sz="3301" b="1" dirty="0">
              <a:latin typeface="Candara" panose="020E0502030303020204" pitchFamily="34" charset="0"/>
              <a:cs typeface="Arial" pitchFamily="34" charset="0"/>
            </a:endParaRPr>
          </a:p>
        </p:txBody>
      </p:sp>
    </p:spTree>
    <p:extLst>
      <p:ext uri="{BB962C8B-B14F-4D97-AF65-F5344CB8AC3E}">
        <p14:creationId xmlns:p14="http://schemas.microsoft.com/office/powerpoint/2010/main" val="373687586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9"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60587" y="4170116"/>
            <a:ext cx="1815554" cy="1248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2" name="Right Arrow 51"/>
          <p:cNvSpPr/>
          <p:nvPr/>
        </p:nvSpPr>
        <p:spPr>
          <a:xfrm>
            <a:off x="7060587" y="3239146"/>
            <a:ext cx="366903" cy="18178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sz="1350"/>
          </a:p>
        </p:txBody>
      </p:sp>
      <p:sp>
        <p:nvSpPr>
          <p:cNvPr id="48" name="Right Arrow 47"/>
          <p:cNvSpPr/>
          <p:nvPr/>
        </p:nvSpPr>
        <p:spPr>
          <a:xfrm>
            <a:off x="5203135" y="3278892"/>
            <a:ext cx="366903" cy="18178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sz="1350"/>
          </a:p>
        </p:txBody>
      </p:sp>
      <p:sp>
        <p:nvSpPr>
          <p:cNvPr id="43" name="Right Arrow 42"/>
          <p:cNvSpPr/>
          <p:nvPr/>
        </p:nvSpPr>
        <p:spPr>
          <a:xfrm>
            <a:off x="3413600" y="3293630"/>
            <a:ext cx="366903" cy="18178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sz="1350"/>
          </a:p>
        </p:txBody>
      </p:sp>
      <p:sp>
        <p:nvSpPr>
          <p:cNvPr id="39" name="Right Arrow 38"/>
          <p:cNvSpPr/>
          <p:nvPr/>
        </p:nvSpPr>
        <p:spPr>
          <a:xfrm>
            <a:off x="1563441" y="3242242"/>
            <a:ext cx="366903" cy="18178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sz="1350"/>
          </a:p>
        </p:txBody>
      </p:sp>
      <p:pic>
        <p:nvPicPr>
          <p:cNvPr id="2" name="Picture 1"/>
          <p:cNvPicPr>
            <a:picLocks noChangeAspect="1"/>
          </p:cNvPicPr>
          <p:nvPr/>
        </p:nvPicPr>
        <p:blipFill>
          <a:blip r:embed="rId4" cstate="print">
            <a:extLst>
              <a:ext uri="{BEBA8EAE-BF5A-486C-A8C5-ECC9F3942E4B}">
                <a14:imgProps xmlns:a14="http://schemas.microsoft.com/office/drawing/2010/main">
                  <a14:imgLayer r:embed="rId5">
                    <a14:imgEffect>
                      <a14:colorTemperature colorTemp="5900"/>
                    </a14:imgEffect>
                  </a14:imgLayer>
                </a14:imgProps>
              </a:ext>
              <a:ext uri="{28A0092B-C50C-407E-A947-70E740481C1C}">
                <a14:useLocalDpi xmlns:a14="http://schemas.microsoft.com/office/drawing/2010/main" val="0"/>
              </a:ext>
            </a:extLst>
          </a:blip>
          <a:stretch>
            <a:fillRect/>
          </a:stretch>
        </p:blipFill>
        <p:spPr>
          <a:xfrm>
            <a:off x="7435064" y="186901"/>
            <a:ext cx="1708936" cy="851220"/>
          </a:xfrm>
          <a:prstGeom prst="rect">
            <a:avLst/>
          </a:prstGeom>
        </p:spPr>
      </p:pic>
      <p:sp>
        <p:nvSpPr>
          <p:cNvPr id="16" name="Title 2"/>
          <p:cNvSpPr>
            <a:spLocks noGrp="1"/>
          </p:cNvSpPr>
          <p:nvPr>
            <p:ph type="title"/>
          </p:nvPr>
        </p:nvSpPr>
        <p:spPr>
          <a:xfrm>
            <a:off x="2" y="186901"/>
            <a:ext cx="7435062" cy="852031"/>
          </a:xfrm>
          <a:solidFill>
            <a:schemeClr val="tx2"/>
          </a:solidFill>
        </p:spPr>
        <p:txBody>
          <a:bodyPr/>
          <a:lstStyle/>
          <a:p>
            <a:pPr marL="171496"/>
            <a:r>
              <a:rPr lang="en-US" sz="4501" b="1" dirty="0">
                <a:solidFill>
                  <a:schemeClr val="bg1"/>
                </a:solidFill>
                <a:latin typeface="Tw Cen MT Condensed" panose="020B0606020104020203" pitchFamily="34" charset="0"/>
              </a:rPr>
              <a:t>ROUTINE INSPECTION</a:t>
            </a:r>
          </a:p>
        </p:txBody>
      </p:sp>
      <p:grpSp>
        <p:nvGrpSpPr>
          <p:cNvPr id="23" name="Group 22"/>
          <p:cNvGrpSpPr/>
          <p:nvPr/>
        </p:nvGrpSpPr>
        <p:grpSpPr>
          <a:xfrm>
            <a:off x="250141" y="2577373"/>
            <a:ext cx="1348735" cy="1365548"/>
            <a:chOff x="507423" y="865555"/>
            <a:chExt cx="1618412" cy="1632838"/>
          </a:xfrm>
        </p:grpSpPr>
        <p:sp>
          <p:nvSpPr>
            <p:cNvPr id="24" name="Oval 23"/>
            <p:cNvSpPr/>
            <p:nvPr/>
          </p:nvSpPr>
          <p:spPr>
            <a:xfrm>
              <a:off x="507423" y="880236"/>
              <a:ext cx="1618412" cy="1618157"/>
            </a:xfrm>
            <a:prstGeom prst="ellipse">
              <a:avLst/>
            </a:prstGeom>
            <a:ln w="38100">
              <a:solidFill>
                <a:schemeClr val="accent1">
                  <a:lumMod val="50000"/>
                </a:schemeClr>
              </a:solidFill>
            </a:ln>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32" name="Oval 4"/>
            <p:cNvSpPr/>
            <p:nvPr/>
          </p:nvSpPr>
          <p:spPr>
            <a:xfrm>
              <a:off x="507423" y="865555"/>
              <a:ext cx="1581655" cy="1547171"/>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7149" tIns="17149" rIns="17149" bIns="17149" numCol="1" spcCol="1270" anchor="ctr" anchorCtr="0">
              <a:noAutofit/>
            </a:bodyPr>
            <a:lstStyle/>
            <a:p>
              <a:pPr algn="ctr" defTabSz="600235">
                <a:lnSpc>
                  <a:spcPct val="90000"/>
                </a:lnSpc>
                <a:spcBef>
                  <a:spcPct val="0"/>
                </a:spcBef>
                <a:spcAft>
                  <a:spcPct val="35000"/>
                </a:spcAft>
              </a:pPr>
              <a:r>
                <a:rPr lang="en-US" sz="1500" b="1" dirty="0">
                  <a:latin typeface="Arial Narrow" pitchFamily="34" charset="0"/>
                </a:rPr>
                <a:t>Assignment of   establishments </a:t>
              </a:r>
            </a:p>
          </p:txBody>
        </p:sp>
      </p:grpSp>
      <p:grpSp>
        <p:nvGrpSpPr>
          <p:cNvPr id="40" name="Group 39"/>
          <p:cNvGrpSpPr/>
          <p:nvPr/>
        </p:nvGrpSpPr>
        <p:grpSpPr>
          <a:xfrm>
            <a:off x="1947016" y="2588568"/>
            <a:ext cx="1496120" cy="1408574"/>
            <a:chOff x="2299906" y="880236"/>
            <a:chExt cx="1638823" cy="1672639"/>
          </a:xfrm>
        </p:grpSpPr>
        <p:sp>
          <p:nvSpPr>
            <p:cNvPr id="41" name="Oval 40"/>
            <p:cNvSpPr/>
            <p:nvPr/>
          </p:nvSpPr>
          <p:spPr>
            <a:xfrm>
              <a:off x="2299906" y="880236"/>
              <a:ext cx="1618412" cy="1618157"/>
            </a:xfrm>
            <a:prstGeom prst="ellipse">
              <a:avLst/>
            </a:prstGeom>
            <a:ln w="38100">
              <a:solidFill>
                <a:schemeClr val="accent1">
                  <a:lumMod val="50000"/>
                </a:schemeClr>
              </a:solidFill>
            </a:ln>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42" name="Oval 4"/>
            <p:cNvSpPr/>
            <p:nvPr/>
          </p:nvSpPr>
          <p:spPr>
            <a:xfrm>
              <a:off x="2299907" y="880236"/>
              <a:ext cx="1638822" cy="1672639"/>
            </a:xfrm>
            <a:prstGeom prst="rect">
              <a:avLst/>
            </a:prstGeom>
            <a:ln w="38100"/>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7149" tIns="17149" rIns="17149" bIns="17149" numCol="1" spcCol="1270" anchor="ctr" anchorCtr="0">
              <a:noAutofit/>
            </a:bodyPr>
            <a:lstStyle/>
            <a:p>
              <a:pPr algn="ctr" defTabSz="600235">
                <a:lnSpc>
                  <a:spcPct val="90000"/>
                </a:lnSpc>
                <a:spcBef>
                  <a:spcPct val="0"/>
                </a:spcBef>
                <a:spcAft>
                  <a:spcPct val="35000"/>
                </a:spcAft>
              </a:pPr>
              <a:r>
                <a:rPr lang="en-US" sz="1575" b="1" dirty="0">
                  <a:latin typeface="Arial Narrow" pitchFamily="34" charset="0"/>
                </a:rPr>
                <a:t>Verification of      Compliance</a:t>
              </a:r>
            </a:p>
          </p:txBody>
        </p:sp>
      </p:grpSp>
      <p:grpSp>
        <p:nvGrpSpPr>
          <p:cNvPr id="45" name="Group 44"/>
          <p:cNvGrpSpPr/>
          <p:nvPr/>
        </p:nvGrpSpPr>
        <p:grpSpPr>
          <a:xfrm>
            <a:off x="3780502" y="2577374"/>
            <a:ext cx="1421346" cy="1432513"/>
            <a:chOff x="4091287" y="880236"/>
            <a:chExt cx="1618412" cy="1618157"/>
          </a:xfrm>
        </p:grpSpPr>
        <p:sp>
          <p:nvSpPr>
            <p:cNvPr id="46" name="Oval 45"/>
            <p:cNvSpPr/>
            <p:nvPr/>
          </p:nvSpPr>
          <p:spPr>
            <a:xfrm>
              <a:off x="4091287" y="880236"/>
              <a:ext cx="1618412" cy="1618157"/>
            </a:xfrm>
            <a:prstGeom prst="ellipse">
              <a:avLst/>
            </a:prstGeom>
            <a:ln w="38100">
              <a:solidFill>
                <a:schemeClr val="accent1">
                  <a:lumMod val="50000"/>
                </a:schemeClr>
              </a:solidFill>
            </a:ln>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47" name="Oval 4"/>
            <p:cNvSpPr/>
            <p:nvPr/>
          </p:nvSpPr>
          <p:spPr>
            <a:xfrm>
              <a:off x="4091287" y="880236"/>
              <a:ext cx="1618412" cy="1618157"/>
            </a:xfrm>
            <a:prstGeom prst="rect">
              <a:avLst/>
            </a:prstGeom>
            <a:ln w="38100"/>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7149" tIns="17149" rIns="17149" bIns="17149" numCol="1" spcCol="1270" anchor="ctr" anchorCtr="0">
              <a:noAutofit/>
            </a:bodyPr>
            <a:lstStyle/>
            <a:p>
              <a:pPr algn="ctr" defTabSz="600235">
                <a:lnSpc>
                  <a:spcPct val="90000"/>
                </a:lnSpc>
                <a:spcBef>
                  <a:spcPct val="0"/>
                </a:spcBef>
                <a:spcAft>
                  <a:spcPct val="35000"/>
                </a:spcAft>
              </a:pPr>
              <a:r>
                <a:rPr lang="en-US" sz="1575" b="1" dirty="0">
                  <a:latin typeface="Arial Narrow" pitchFamily="34" charset="0"/>
                </a:rPr>
                <a:t>Notice of              Results</a:t>
              </a:r>
            </a:p>
          </p:txBody>
        </p:sp>
      </p:grpSp>
      <p:grpSp>
        <p:nvGrpSpPr>
          <p:cNvPr id="49" name="Group 48"/>
          <p:cNvGrpSpPr/>
          <p:nvPr/>
        </p:nvGrpSpPr>
        <p:grpSpPr>
          <a:xfrm>
            <a:off x="5570038" y="2577373"/>
            <a:ext cx="1458542" cy="1414226"/>
            <a:chOff x="5882666" y="865555"/>
            <a:chExt cx="1618413" cy="1635709"/>
          </a:xfrm>
        </p:grpSpPr>
        <p:sp>
          <p:nvSpPr>
            <p:cNvPr id="50" name="Oval 49"/>
            <p:cNvSpPr/>
            <p:nvPr/>
          </p:nvSpPr>
          <p:spPr>
            <a:xfrm>
              <a:off x="5882667" y="880236"/>
              <a:ext cx="1618412" cy="1618157"/>
            </a:xfrm>
            <a:prstGeom prst="ellipse">
              <a:avLst/>
            </a:prstGeom>
            <a:ln w="38100">
              <a:solidFill>
                <a:schemeClr val="accent1">
                  <a:lumMod val="50000"/>
                </a:schemeClr>
              </a:solidFill>
            </a:ln>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51" name="Oval 4"/>
            <p:cNvSpPr/>
            <p:nvPr/>
          </p:nvSpPr>
          <p:spPr>
            <a:xfrm>
              <a:off x="5882666" y="865555"/>
              <a:ext cx="1618412" cy="1635709"/>
            </a:xfrm>
            <a:prstGeom prst="rect">
              <a:avLst/>
            </a:prstGeom>
            <a:ln w="38100"/>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7149" tIns="17149" rIns="17149" bIns="17149" numCol="1" spcCol="1270" anchor="ctr" anchorCtr="0">
              <a:noAutofit/>
            </a:bodyPr>
            <a:lstStyle/>
            <a:p>
              <a:pPr algn="ctr" defTabSz="600235">
                <a:lnSpc>
                  <a:spcPct val="90000"/>
                </a:lnSpc>
                <a:spcBef>
                  <a:spcPct val="0"/>
                </a:spcBef>
                <a:spcAft>
                  <a:spcPct val="35000"/>
                </a:spcAft>
              </a:pPr>
              <a:r>
                <a:rPr lang="en-US" sz="1500" b="1" dirty="0">
                  <a:latin typeface="Arial Narrow" pitchFamily="34" charset="0"/>
                </a:rPr>
                <a:t>Opportunity  for    corrective action</a:t>
              </a:r>
            </a:p>
          </p:txBody>
        </p:sp>
      </p:grpSp>
      <p:grpSp>
        <p:nvGrpSpPr>
          <p:cNvPr id="53" name="Group 52"/>
          <p:cNvGrpSpPr/>
          <p:nvPr/>
        </p:nvGrpSpPr>
        <p:grpSpPr>
          <a:xfrm>
            <a:off x="7427489" y="2577373"/>
            <a:ext cx="1412096" cy="1393798"/>
            <a:chOff x="7674048" y="880236"/>
            <a:chExt cx="1618412" cy="1618157"/>
          </a:xfrm>
        </p:grpSpPr>
        <p:sp>
          <p:nvSpPr>
            <p:cNvPr id="54" name="Oval 53"/>
            <p:cNvSpPr/>
            <p:nvPr/>
          </p:nvSpPr>
          <p:spPr>
            <a:xfrm>
              <a:off x="7674048" y="880236"/>
              <a:ext cx="1618412" cy="1618157"/>
            </a:xfrm>
            <a:prstGeom prst="ellipse">
              <a:avLst/>
            </a:prstGeom>
            <a:ln w="38100">
              <a:solidFill>
                <a:schemeClr val="accent1">
                  <a:lumMod val="50000"/>
                </a:schemeClr>
              </a:solidFill>
            </a:ln>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55" name="Oval 4"/>
            <p:cNvSpPr/>
            <p:nvPr/>
          </p:nvSpPr>
          <p:spPr>
            <a:xfrm>
              <a:off x="7674048" y="880236"/>
              <a:ext cx="1618411" cy="1560802"/>
            </a:xfrm>
            <a:prstGeom prst="rect">
              <a:avLst/>
            </a:prstGeom>
            <a:ln w="38100"/>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7149" tIns="17149" rIns="17149" bIns="17149" numCol="1" spcCol="1270" anchor="ctr" anchorCtr="0">
              <a:noAutofit/>
            </a:bodyPr>
            <a:lstStyle/>
            <a:p>
              <a:pPr algn="ctr" defTabSz="600235">
                <a:lnSpc>
                  <a:spcPct val="90000"/>
                </a:lnSpc>
                <a:spcBef>
                  <a:spcPct val="0"/>
                </a:spcBef>
                <a:spcAft>
                  <a:spcPct val="35000"/>
                </a:spcAft>
              </a:pPr>
              <a:r>
                <a:rPr lang="en-US" sz="1425" b="1" dirty="0">
                  <a:latin typeface="Arial Narrow" pitchFamily="34" charset="0"/>
                </a:rPr>
                <a:t>Technical                assistance leading to compliance</a:t>
              </a:r>
            </a:p>
          </p:txBody>
        </p:sp>
      </p:grpSp>
      <p:pic>
        <p:nvPicPr>
          <p:cNvPr id="56" name="Picture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47079" y="4371268"/>
            <a:ext cx="1206062" cy="14469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7" name="Picture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032856" y="4191671"/>
            <a:ext cx="1362864" cy="140250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8" name="TextBox 57"/>
          <p:cNvSpPr txBox="1"/>
          <p:nvPr/>
        </p:nvSpPr>
        <p:spPr>
          <a:xfrm>
            <a:off x="3428775" y="4263350"/>
            <a:ext cx="3353025" cy="2419124"/>
          </a:xfrm>
          <a:prstGeom prst="rect">
            <a:avLst/>
          </a:prstGeom>
          <a:noFill/>
          <a:ln w="28575">
            <a:solidFill>
              <a:schemeClr val="tx1"/>
            </a:solidFill>
          </a:ln>
        </p:spPr>
        <p:txBody>
          <a:bodyPr wrap="square" rtlCol="0">
            <a:spAutoFit/>
          </a:bodyPr>
          <a:lstStyle/>
          <a:p>
            <a:pPr marL="117904" lvl="1">
              <a:lnSpc>
                <a:spcPct val="90000"/>
              </a:lnSpc>
              <a:buSzPct val="90000"/>
            </a:pPr>
            <a:r>
              <a:rPr lang="en-US" sz="2000" b="1" dirty="0">
                <a:latin typeface="Candara" pitchFamily="34" charset="0"/>
                <a:ea typeface="Nixie One"/>
                <a:cs typeface="Nixie One"/>
                <a:sym typeface="Nixie One"/>
              </a:rPr>
              <a:t>Period of correction</a:t>
            </a:r>
          </a:p>
          <a:p>
            <a:pPr marL="429931" lvl="1" indent="-173878">
              <a:lnSpc>
                <a:spcPct val="90000"/>
              </a:lnSpc>
              <a:buFont typeface="Wingdings" panose="05000000000000000000" pitchFamily="2" charset="2"/>
              <a:buChar char="ü"/>
            </a:pPr>
            <a:r>
              <a:rPr lang="en-US" sz="2000" b="1" dirty="0">
                <a:latin typeface="Candara" pitchFamily="34" charset="0"/>
                <a:ea typeface="Nixie One"/>
                <a:cs typeface="Nixie One"/>
                <a:sym typeface="Nixie One"/>
              </a:rPr>
              <a:t>10 days – GLS </a:t>
            </a:r>
          </a:p>
          <a:p>
            <a:pPr marL="429931" lvl="1" indent="-173878">
              <a:lnSpc>
                <a:spcPct val="90000"/>
              </a:lnSpc>
              <a:buFont typeface="Wingdings" panose="05000000000000000000" pitchFamily="2" charset="2"/>
              <a:buChar char="ü"/>
            </a:pPr>
            <a:r>
              <a:rPr lang="en-US" sz="2000" b="1" dirty="0">
                <a:latin typeface="Candara" pitchFamily="34" charset="0"/>
                <a:ea typeface="Nixie One"/>
                <a:cs typeface="Nixie One"/>
                <a:sym typeface="Nixie One"/>
              </a:rPr>
              <a:t>max 90 days –OSHS</a:t>
            </a:r>
          </a:p>
          <a:p>
            <a:pPr marL="429931" lvl="1" indent="-173878">
              <a:lnSpc>
                <a:spcPct val="90000"/>
              </a:lnSpc>
              <a:buFont typeface="Wingdings" panose="05000000000000000000" pitchFamily="2" charset="2"/>
              <a:buChar char="ü"/>
              <a:tabLst>
                <a:tab pos="982528" algn="l"/>
                <a:tab pos="1115913" algn="l"/>
              </a:tabLst>
            </a:pPr>
            <a:r>
              <a:rPr lang="en-US" sz="2000" b="1" dirty="0">
                <a:latin typeface="Candara" pitchFamily="34" charset="0"/>
                <a:ea typeface="Nixie One"/>
                <a:cs typeface="Nixie One"/>
                <a:sym typeface="Nixie One"/>
              </a:rPr>
              <a:t> 1 day – imminent danger </a:t>
            </a:r>
          </a:p>
          <a:p>
            <a:pPr marL="429931" lvl="1" indent="-173878">
              <a:lnSpc>
                <a:spcPct val="90000"/>
              </a:lnSpc>
              <a:buFont typeface="Wingdings" panose="05000000000000000000" pitchFamily="2" charset="2"/>
              <a:buChar char="ü"/>
            </a:pPr>
            <a:r>
              <a:rPr lang="en-US" sz="2000" b="1" dirty="0">
                <a:latin typeface="Candara" pitchFamily="34" charset="0"/>
                <a:ea typeface="Nixie One"/>
                <a:cs typeface="Nixie One"/>
                <a:sym typeface="Nixie One"/>
              </a:rPr>
              <a:t> 3 days – PPE</a:t>
            </a:r>
          </a:p>
          <a:p>
            <a:pPr marL="429931" lvl="1" indent="-173878">
              <a:lnSpc>
                <a:spcPct val="90000"/>
              </a:lnSpc>
              <a:buFont typeface="Wingdings" panose="05000000000000000000" pitchFamily="2" charset="2"/>
              <a:buChar char="ü"/>
            </a:pPr>
            <a:endParaRPr lang="en-US" sz="2000" b="1" dirty="0">
              <a:latin typeface="Candara" pitchFamily="34" charset="0"/>
              <a:ea typeface="Nixie One"/>
              <a:cs typeface="Nixie One"/>
              <a:sym typeface="Nixie One"/>
            </a:endParaRPr>
          </a:p>
          <a:p>
            <a:pPr marL="256053" lvl="1">
              <a:lnSpc>
                <a:spcPct val="90000"/>
              </a:lnSpc>
            </a:pPr>
            <a:r>
              <a:rPr lang="en-US" sz="1600" b="1" dirty="0">
                <a:latin typeface="Candara" pitchFamily="34" charset="0"/>
                <a:ea typeface="Nixie One"/>
                <a:cs typeface="Nixie One"/>
                <a:sym typeface="Nixie One"/>
              </a:rPr>
              <a:t>Note: For CI, the correction period is w/n 10 days (Rule X, Sec. 1 of D.O. 183-17)</a:t>
            </a:r>
          </a:p>
        </p:txBody>
      </p:sp>
      <p:sp>
        <p:nvSpPr>
          <p:cNvPr id="3" name="Oval 2"/>
          <p:cNvSpPr/>
          <p:nvPr/>
        </p:nvSpPr>
        <p:spPr>
          <a:xfrm>
            <a:off x="4911123" y="4540787"/>
            <a:ext cx="581449" cy="341235"/>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sz="1350"/>
          </a:p>
        </p:txBody>
      </p:sp>
    </p:spTree>
    <p:extLst>
      <p:ext uri="{BB962C8B-B14F-4D97-AF65-F5344CB8AC3E}">
        <p14:creationId xmlns:p14="http://schemas.microsoft.com/office/powerpoint/2010/main" val="195324776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1485096" y="1085241"/>
            <a:ext cx="6173808" cy="607884"/>
          </a:xfrm>
          <a:ln w="38100">
            <a:solidFill>
              <a:schemeClr val="tx1"/>
            </a:solidFill>
          </a:ln>
        </p:spPr>
        <p:txBody>
          <a:bodyPr>
            <a:normAutofit fontScale="90000"/>
          </a:bodyPr>
          <a:lstStyle/>
          <a:p>
            <a:pPr algn="ctr"/>
            <a:r>
              <a:rPr lang="en-US" sz="4052" b="1" dirty="0">
                <a:solidFill>
                  <a:srgbClr val="FF0000"/>
                </a:solidFill>
              </a:rPr>
              <a:t>RA 11058</a:t>
            </a:r>
          </a:p>
        </p:txBody>
      </p:sp>
      <p:sp>
        <p:nvSpPr>
          <p:cNvPr id="6" name="Content Placeholder 5"/>
          <p:cNvSpPr>
            <a:spLocks noGrp="1"/>
          </p:cNvSpPr>
          <p:nvPr>
            <p:ph idx="1"/>
          </p:nvPr>
        </p:nvSpPr>
        <p:spPr>
          <a:xfrm>
            <a:off x="412455" y="1942713"/>
            <a:ext cx="8265070" cy="3658553"/>
          </a:xfrm>
          <a:ln w="38100">
            <a:solidFill>
              <a:srgbClr val="FF0000"/>
            </a:solidFill>
          </a:ln>
        </p:spPr>
        <p:txBody>
          <a:bodyPr>
            <a:noAutofit/>
          </a:bodyPr>
          <a:lstStyle/>
          <a:p>
            <a:pPr marL="0" indent="0">
              <a:lnSpc>
                <a:spcPct val="150000"/>
              </a:lnSpc>
              <a:buNone/>
            </a:pPr>
            <a:endParaRPr lang="en-US" sz="2026" b="1" dirty="0"/>
          </a:p>
          <a:p>
            <a:pPr marL="0" indent="0">
              <a:lnSpc>
                <a:spcPct val="150000"/>
              </a:lnSpc>
              <a:buNone/>
            </a:pPr>
            <a:r>
              <a:rPr lang="en-US" sz="2026" b="1" dirty="0"/>
              <a:t>APPROVED		: AUGUST 17, 2018</a:t>
            </a:r>
          </a:p>
          <a:p>
            <a:pPr marL="0" indent="0">
              <a:lnSpc>
                <a:spcPct val="150000"/>
              </a:lnSpc>
              <a:buNone/>
            </a:pPr>
            <a:r>
              <a:rPr lang="en-US" sz="2026" b="1" dirty="0"/>
              <a:t>PUBLISHED		: AUGUST 22, 2018</a:t>
            </a:r>
          </a:p>
          <a:p>
            <a:pPr marL="0" indent="0">
              <a:lnSpc>
                <a:spcPct val="150000"/>
              </a:lnSpc>
              <a:buNone/>
            </a:pPr>
            <a:r>
              <a:rPr lang="en-US" sz="2026" b="1" dirty="0"/>
              <a:t>EFFECTIVITY		: SEPTEMBER 6, 2018</a:t>
            </a:r>
          </a:p>
          <a:p>
            <a:pPr marL="0" indent="0">
              <a:lnSpc>
                <a:spcPct val="150000"/>
              </a:lnSpc>
              <a:buNone/>
            </a:pPr>
            <a:r>
              <a:rPr lang="en-US" sz="2026" b="1" dirty="0"/>
              <a:t>IRR </a:t>
            </a:r>
            <a:r>
              <a:rPr lang="en-US" sz="2026" b="1" dirty="0">
                <a:solidFill>
                  <a:srgbClr val="FF0000"/>
                </a:solidFill>
              </a:rPr>
              <a:t>(Dec. 5, 2018)</a:t>
            </a:r>
            <a:r>
              <a:rPr lang="en-US" sz="2026" b="1" dirty="0"/>
              <a:t>	: MUST BE FORMULATED W/N  90 DAYS </a:t>
            </a:r>
          </a:p>
          <a:p>
            <a:pPr marL="0" indent="0">
              <a:lnSpc>
                <a:spcPct val="150000"/>
              </a:lnSpc>
              <a:buNone/>
            </a:pPr>
            <a:r>
              <a:rPr lang="en-US" sz="2026" b="1" dirty="0"/>
              <a:t>                                	   AFTER THE EFFECTIVITY OF THE ACT </a:t>
            </a:r>
            <a:r>
              <a:rPr lang="en-US" sz="1050" b="1" dirty="0">
                <a:solidFill>
                  <a:srgbClr val="FF0000"/>
                </a:solidFill>
              </a:rPr>
              <a:t>(Sec. 32)</a:t>
            </a:r>
          </a:p>
        </p:txBody>
      </p:sp>
    </p:spTree>
    <p:extLst>
      <p:ext uri="{BB962C8B-B14F-4D97-AF65-F5344CB8AC3E}">
        <p14:creationId xmlns:p14="http://schemas.microsoft.com/office/powerpoint/2010/main" val="2086433926"/>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ln>
            <a:solidFill>
              <a:srgbClr val="FF0000"/>
            </a:solidFill>
          </a:ln>
        </p:spPr>
        <p:txBody>
          <a:bodyPr>
            <a:normAutofit fontScale="90000"/>
          </a:bodyPr>
          <a:lstStyle/>
          <a:p>
            <a:r>
              <a:rPr lang="en-US" dirty="0"/>
              <a:t>Preparation of Action Plan</a:t>
            </a:r>
            <a:br>
              <a:rPr lang="en-US" dirty="0"/>
            </a:br>
            <a:r>
              <a:rPr lang="en-US" dirty="0"/>
              <a:t>(Rule V, Sec. </a:t>
            </a:r>
            <a:r>
              <a:rPr lang="en-US"/>
              <a:t>3(f</a:t>
            </a:r>
            <a:r>
              <a:rPr lang="en-US" dirty="0"/>
              <a:t>), D.O. 183-17)</a:t>
            </a:r>
          </a:p>
        </p:txBody>
      </p:sp>
      <p:sp>
        <p:nvSpPr>
          <p:cNvPr id="5" name="Content Placeholder 4"/>
          <p:cNvSpPr>
            <a:spLocks noGrp="1"/>
          </p:cNvSpPr>
          <p:nvPr>
            <p:ph idx="1"/>
          </p:nvPr>
        </p:nvSpPr>
        <p:spPr>
          <a:xfrm>
            <a:off x="457200" y="2057400"/>
            <a:ext cx="8229600" cy="4525963"/>
          </a:xfrm>
          <a:ln>
            <a:solidFill>
              <a:srgbClr val="FF0000"/>
            </a:solidFill>
          </a:ln>
        </p:spPr>
        <p:txBody>
          <a:bodyPr>
            <a:normAutofit fontScale="85000" lnSpcReduction="20000"/>
          </a:bodyPr>
          <a:lstStyle/>
          <a:p>
            <a:pPr marL="0" indent="0" algn="just">
              <a:buNone/>
            </a:pPr>
            <a:r>
              <a:rPr lang="en-US" b="1" dirty="0"/>
              <a:t>“f. Formulation and Submission of Action Plan.- </a:t>
            </a:r>
          </a:p>
          <a:p>
            <a:pPr marL="0" indent="0" algn="just">
              <a:buNone/>
            </a:pPr>
            <a:r>
              <a:rPr lang="en-US" b="1" dirty="0"/>
              <a:t>	During the conduct of Routine Inspection, the Labor Inspector shall state in the Notice of Results the summary of violations, the corresponding </a:t>
            </a:r>
            <a:r>
              <a:rPr lang="en-US" b="1" dirty="0" err="1"/>
              <a:t>remediations</a:t>
            </a:r>
            <a:r>
              <a:rPr lang="en-US" b="1" dirty="0"/>
              <a:t> to be made, and the deadline when the said remediation should be made or completed. The establishment with OSHS violations shall prepare an Action Plan, with the assistance of the Labor Inspector, to remediate the violations with a copy thereof furnished to both management and employees’ representative for unorganized establishment or </a:t>
            </a:r>
            <a:r>
              <a:rPr lang="en-US" b="1"/>
              <a:t>the Sole </a:t>
            </a:r>
            <a:r>
              <a:rPr lang="en-US" b="1" dirty="0"/>
              <a:t>and Exclusive Bargaining Agent in organized establishment.”</a:t>
            </a:r>
          </a:p>
        </p:txBody>
      </p:sp>
    </p:spTree>
    <p:extLst>
      <p:ext uri="{BB962C8B-B14F-4D97-AF65-F5344CB8AC3E}">
        <p14:creationId xmlns:p14="http://schemas.microsoft.com/office/powerpoint/2010/main" val="2106515694"/>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a:extLst>
              <a:ext uri="{FF2B5EF4-FFF2-40B4-BE49-F238E27FC236}">
                <a16:creationId xmlns="" xmlns:a16="http://schemas.microsoft.com/office/drawing/2014/main" id="{4EF09CF0-B035-42E2-B8BF-31ACC883837D}"/>
              </a:ext>
            </a:extLst>
          </p:cNvPr>
          <p:cNvPicPr>
            <a:picLocks noChangeAspect="1" noChangeArrowheads="1"/>
          </p:cNvPicPr>
          <p:nvPr/>
        </p:nvPicPr>
        <p:blipFill rotWithShape="1">
          <a:blip r:embed="rId3">
            <a:extLst>
              <a:ext uri="{BEBA8EAE-BF5A-486C-A8C5-ECC9F3942E4B}">
                <a14:imgProps xmlns:a14="http://schemas.microsoft.com/office/drawing/2010/main">
                  <a14:imgLayer r:embed="rId4">
                    <a14:imgEffect>
                      <a14:brightnessContrast contrast="-20000"/>
                    </a14:imgEffect>
                  </a14:imgLayer>
                </a14:imgProps>
              </a:ext>
              <a:ext uri="{28A0092B-C50C-407E-A947-70E740481C1C}">
                <a14:useLocalDpi xmlns:a14="http://schemas.microsoft.com/office/drawing/2010/main" val="0"/>
              </a:ext>
            </a:extLst>
          </a:blip>
          <a:srcRect l="20706" t="15356" r="15530" b="-1658"/>
          <a:stretch/>
        </p:blipFill>
        <p:spPr bwMode="auto">
          <a:xfrm>
            <a:off x="7435065" y="2971800"/>
            <a:ext cx="1566582" cy="17810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Title 2"/>
          <p:cNvSpPr>
            <a:spLocks noGrp="1"/>
          </p:cNvSpPr>
          <p:nvPr>
            <p:ph type="title"/>
          </p:nvPr>
        </p:nvSpPr>
        <p:spPr>
          <a:xfrm>
            <a:off x="1139" y="0"/>
            <a:ext cx="7435062" cy="1295400"/>
          </a:xfrm>
          <a:solidFill>
            <a:srgbClr val="002060"/>
          </a:solidFill>
        </p:spPr>
        <p:txBody>
          <a:bodyPr>
            <a:noAutofit/>
          </a:bodyPr>
          <a:lstStyle/>
          <a:p>
            <a:pPr marL="171496" algn="ctr">
              <a:lnSpc>
                <a:spcPts val="3376"/>
              </a:lnSpc>
            </a:pPr>
            <a:r>
              <a:rPr lang="en-US" sz="4800" b="1" dirty="0">
                <a:solidFill>
                  <a:schemeClr val="bg1"/>
                </a:solidFill>
                <a:latin typeface="Tw Cen MT Condensed" panose="020B0606020104020203" pitchFamily="34" charset="0"/>
              </a:rPr>
              <a:t>PROHIBITED ACTS AND </a:t>
            </a:r>
            <a:br>
              <a:rPr lang="en-US" sz="4800" b="1" dirty="0">
                <a:solidFill>
                  <a:schemeClr val="bg1"/>
                </a:solidFill>
                <a:latin typeface="Tw Cen MT Condensed" panose="020B0606020104020203" pitchFamily="34" charset="0"/>
              </a:rPr>
            </a:br>
            <a:r>
              <a:rPr lang="en-US" sz="4800" b="1" dirty="0">
                <a:solidFill>
                  <a:schemeClr val="bg1"/>
                </a:solidFill>
                <a:latin typeface="Tw Cen MT Condensed" panose="020B0606020104020203" pitchFamily="34" charset="0"/>
              </a:rPr>
              <a:t>ITS CORRESPONDING PENALTIES</a:t>
            </a:r>
          </a:p>
        </p:txBody>
      </p:sp>
      <p:pic>
        <p:nvPicPr>
          <p:cNvPr id="24" name="Picture 2" descr="Image result for document">
            <a:extLst>
              <a:ext uri="{FF2B5EF4-FFF2-40B4-BE49-F238E27FC236}">
                <a16:creationId xmlns="" xmlns:a16="http://schemas.microsoft.com/office/drawing/2014/main" id="{5D520045-5503-4144-B6DD-DA93E14C7F81}"/>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435065" y="0"/>
            <a:ext cx="1708935" cy="1295400"/>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 xmlns:a16="http://schemas.microsoft.com/office/drawing/2014/main" id="{DD904F3C-F7AF-4297-9E9A-5AE296455341}"/>
              </a:ext>
            </a:extLst>
          </p:cNvPr>
          <p:cNvSpPr txBox="1"/>
          <p:nvPr/>
        </p:nvSpPr>
        <p:spPr>
          <a:xfrm>
            <a:off x="457200" y="1828800"/>
            <a:ext cx="6977865" cy="4154984"/>
          </a:xfrm>
          <a:prstGeom prst="rect">
            <a:avLst/>
          </a:prstGeom>
          <a:noFill/>
          <a:ln w="38100">
            <a:solidFill>
              <a:srgbClr val="FF0000"/>
            </a:solidFill>
          </a:ln>
        </p:spPr>
        <p:txBody>
          <a:bodyPr wrap="square">
            <a:spAutoFit/>
          </a:bodyPr>
          <a:lstStyle/>
          <a:p>
            <a:pPr marL="131004" algn="just">
              <a:defRPr/>
            </a:pPr>
            <a:r>
              <a:rPr lang="en-US" altLang="ko-KR" sz="4400" b="1" dirty="0">
                <a:latin typeface="Candara" panose="020E0502030303020204" pitchFamily="34" charset="0"/>
                <a:cs typeface="Arial" pitchFamily="34" charset="0"/>
              </a:rPr>
              <a:t>Failure or refusal to comply with OSH standards or compliance order shall be deemed willful when done </a:t>
            </a:r>
            <a:r>
              <a:rPr lang="en-US" altLang="ko-KR" sz="4400" b="1" dirty="0">
                <a:solidFill>
                  <a:srgbClr val="FF0000"/>
                </a:solidFill>
                <a:latin typeface="Candara" panose="020E0502030303020204" pitchFamily="34" charset="0"/>
                <a:cs typeface="Arial" pitchFamily="34" charset="0"/>
              </a:rPr>
              <a:t>voluntarily</a:t>
            </a:r>
            <a:r>
              <a:rPr lang="en-US" altLang="ko-KR" sz="4400" b="1" dirty="0">
                <a:latin typeface="Candara" panose="020E0502030303020204" pitchFamily="34" charset="0"/>
                <a:cs typeface="Arial" pitchFamily="34" charset="0"/>
              </a:rPr>
              <a:t>, </a:t>
            </a:r>
            <a:r>
              <a:rPr lang="en-US" altLang="ko-KR" sz="4400" b="1" dirty="0">
                <a:solidFill>
                  <a:srgbClr val="FF0000"/>
                </a:solidFill>
                <a:latin typeface="Candara" panose="020E0502030303020204" pitchFamily="34" charset="0"/>
                <a:cs typeface="Arial" pitchFamily="34" charset="0"/>
              </a:rPr>
              <a:t>deliberately</a:t>
            </a:r>
            <a:r>
              <a:rPr lang="en-US" altLang="ko-KR" sz="4400" b="1" dirty="0">
                <a:latin typeface="Candara" panose="020E0502030303020204" pitchFamily="34" charset="0"/>
                <a:cs typeface="Arial" pitchFamily="34" charset="0"/>
              </a:rPr>
              <a:t> and </a:t>
            </a:r>
            <a:r>
              <a:rPr lang="en-US" altLang="ko-KR" sz="4400" b="1" dirty="0">
                <a:solidFill>
                  <a:srgbClr val="FF0000"/>
                </a:solidFill>
                <a:latin typeface="Candara" panose="020E0502030303020204" pitchFamily="34" charset="0"/>
                <a:cs typeface="Arial" pitchFamily="34" charset="0"/>
              </a:rPr>
              <a:t>intentionally</a:t>
            </a:r>
            <a:r>
              <a:rPr lang="en-US" altLang="ko-KR" sz="4400" b="1" dirty="0">
                <a:latin typeface="Candara" panose="020E0502030303020204" pitchFamily="34" charset="0"/>
                <a:cs typeface="Arial" pitchFamily="34" charset="0"/>
              </a:rPr>
              <a:t>. </a:t>
            </a:r>
          </a:p>
        </p:txBody>
      </p:sp>
    </p:spTree>
    <p:extLst>
      <p:ext uri="{BB962C8B-B14F-4D97-AF65-F5344CB8AC3E}">
        <p14:creationId xmlns:p14="http://schemas.microsoft.com/office/powerpoint/2010/main" val="335707590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 xmlns:a16="http://schemas.microsoft.com/office/drawing/2014/main" id="{04C23827-ECF6-431C-A087-E2AD1850F07C}"/>
              </a:ext>
            </a:extLst>
          </p:cNvPr>
          <p:cNvPicPr>
            <a:picLocks noChangeAspect="1"/>
          </p:cNvPicPr>
          <p:nvPr/>
        </p:nvPicPr>
        <p:blipFill>
          <a:blip r:embed="rId2">
            <a:extLst>
              <a:ext uri="{BEBA8EAE-BF5A-486C-A8C5-ECC9F3942E4B}">
                <a14:imgProps xmlns:a14="http://schemas.microsoft.com/office/drawing/2010/main">
                  <a14:imgLayer r:embed="rId3">
                    <a14:imgEffect>
                      <a14:sharpenSoften amount="50000"/>
                    </a14:imgEffect>
                    <a14:imgEffect>
                      <a14:brightnessContrast contrast="-20000"/>
                    </a14:imgEffect>
                  </a14:imgLayer>
                </a14:imgProps>
              </a:ext>
            </a:extLst>
          </a:blip>
          <a:stretch>
            <a:fillRect/>
          </a:stretch>
        </p:blipFill>
        <p:spPr>
          <a:xfrm>
            <a:off x="1" y="0"/>
            <a:ext cx="9144000" cy="6858000"/>
          </a:xfrm>
          <a:prstGeom prst="rect">
            <a:avLst/>
          </a:prstGeom>
        </p:spPr>
      </p:pic>
    </p:spTree>
    <p:extLst>
      <p:ext uri="{BB962C8B-B14F-4D97-AF65-F5344CB8AC3E}">
        <p14:creationId xmlns:p14="http://schemas.microsoft.com/office/powerpoint/2010/main" val="3160576355"/>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2"/>
          <p:cNvSpPr>
            <a:spLocks noGrp="1"/>
          </p:cNvSpPr>
          <p:nvPr>
            <p:ph type="title"/>
          </p:nvPr>
        </p:nvSpPr>
        <p:spPr>
          <a:xfrm>
            <a:off x="2" y="76200"/>
            <a:ext cx="7435062" cy="1080631"/>
          </a:xfrm>
          <a:solidFill>
            <a:srgbClr val="002060"/>
          </a:solidFill>
        </p:spPr>
        <p:txBody>
          <a:bodyPr>
            <a:normAutofit/>
          </a:bodyPr>
          <a:lstStyle/>
          <a:p>
            <a:pPr marL="171496">
              <a:lnSpc>
                <a:spcPts val="3376"/>
              </a:lnSpc>
            </a:pPr>
            <a:r>
              <a:rPr lang="en-US" b="1" dirty="0">
                <a:solidFill>
                  <a:schemeClr val="bg1"/>
                </a:solidFill>
                <a:latin typeface="Tw Cen MT Condensed" panose="020B0606020104020203" pitchFamily="34" charset="0"/>
              </a:rPr>
              <a:t>PROHIBITED ACTS AND ITS CORRESPONDING PENALTIES</a:t>
            </a:r>
          </a:p>
        </p:txBody>
      </p:sp>
      <p:pic>
        <p:nvPicPr>
          <p:cNvPr id="24" name="Picture 2" descr="Image result for document">
            <a:extLst>
              <a:ext uri="{FF2B5EF4-FFF2-40B4-BE49-F238E27FC236}">
                <a16:creationId xmlns="" xmlns:a16="http://schemas.microsoft.com/office/drawing/2014/main" id="{5D520045-5503-4144-B6DD-DA93E14C7F81}"/>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435064" y="83024"/>
            <a:ext cx="1708935" cy="1073807"/>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 xmlns:a16="http://schemas.microsoft.com/office/drawing/2014/main" id="{C8F01A3D-55A1-4041-8396-4156CE2F7583}"/>
              </a:ext>
            </a:extLst>
          </p:cNvPr>
          <p:cNvSpPr txBox="1"/>
          <p:nvPr/>
        </p:nvSpPr>
        <p:spPr>
          <a:xfrm>
            <a:off x="466475" y="1970458"/>
            <a:ext cx="6193179" cy="3786678"/>
          </a:xfrm>
          <a:prstGeom prst="rect">
            <a:avLst/>
          </a:prstGeom>
          <a:noFill/>
          <a:ln w="38100">
            <a:solidFill>
              <a:srgbClr val="FF0000"/>
            </a:solidFill>
          </a:ln>
        </p:spPr>
        <p:txBody>
          <a:bodyPr wrap="square">
            <a:spAutoFit/>
          </a:bodyPr>
          <a:lstStyle/>
          <a:p>
            <a:pPr marL="131004" algn="just">
              <a:defRPr/>
            </a:pPr>
            <a:r>
              <a:rPr lang="en-US" altLang="ko-KR" sz="3001" b="1" dirty="0">
                <a:latin typeface="Candara" panose="020E0502030303020204" pitchFamily="34" charset="0"/>
                <a:cs typeface="Arial" pitchFamily="34" charset="0"/>
              </a:rPr>
              <a:t>An employer, contractor or subcontractor who is found to have repeatedly violated the same prohibited act shall be penalized of the corresponding fine plus an additional fine equivalent to fifty percent (50%) thereof for every instance of repeat violation.</a:t>
            </a:r>
          </a:p>
        </p:txBody>
      </p:sp>
      <p:pic>
        <p:nvPicPr>
          <p:cNvPr id="9" name="Picture 2" descr="Image result for penalty amount clipart">
            <a:extLst>
              <a:ext uri="{FF2B5EF4-FFF2-40B4-BE49-F238E27FC236}">
                <a16:creationId xmlns="" xmlns:a16="http://schemas.microsoft.com/office/drawing/2014/main" id="{971E6AE6-3891-475A-A995-E9389B1DAFD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40843" y="2888799"/>
            <a:ext cx="2052763" cy="18366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5592492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2"/>
          <p:cNvSpPr>
            <a:spLocks noGrp="1"/>
          </p:cNvSpPr>
          <p:nvPr>
            <p:ph type="title"/>
          </p:nvPr>
        </p:nvSpPr>
        <p:spPr>
          <a:xfrm>
            <a:off x="2" y="76200"/>
            <a:ext cx="7435062" cy="1143000"/>
          </a:xfrm>
          <a:solidFill>
            <a:srgbClr val="002060"/>
          </a:solidFill>
        </p:spPr>
        <p:txBody>
          <a:bodyPr>
            <a:noAutofit/>
          </a:bodyPr>
          <a:lstStyle/>
          <a:p>
            <a:pPr marL="171496">
              <a:lnSpc>
                <a:spcPts val="3376"/>
              </a:lnSpc>
            </a:pPr>
            <a:r>
              <a:rPr lang="en-US" b="1" dirty="0">
                <a:solidFill>
                  <a:schemeClr val="bg1"/>
                </a:solidFill>
                <a:latin typeface="Tw Cen MT Condensed" panose="020B0606020104020203" pitchFamily="34" charset="0"/>
              </a:rPr>
              <a:t>PROHIBITED ACTS AND </a:t>
            </a:r>
            <a:br>
              <a:rPr lang="en-US" b="1" dirty="0">
                <a:solidFill>
                  <a:schemeClr val="bg1"/>
                </a:solidFill>
                <a:latin typeface="Tw Cen MT Condensed" panose="020B0606020104020203" pitchFamily="34" charset="0"/>
              </a:rPr>
            </a:br>
            <a:r>
              <a:rPr lang="en-US" b="1" dirty="0">
                <a:solidFill>
                  <a:schemeClr val="bg1"/>
                </a:solidFill>
                <a:latin typeface="Tw Cen MT Condensed" panose="020B0606020104020203" pitchFamily="34" charset="0"/>
              </a:rPr>
              <a:t>ITS CORRESPONDING PENALTIES</a:t>
            </a:r>
          </a:p>
        </p:txBody>
      </p:sp>
      <p:pic>
        <p:nvPicPr>
          <p:cNvPr id="24" name="Picture 2" descr="Image result for document">
            <a:extLst>
              <a:ext uri="{FF2B5EF4-FFF2-40B4-BE49-F238E27FC236}">
                <a16:creationId xmlns="" xmlns:a16="http://schemas.microsoft.com/office/drawing/2014/main" id="{5D520045-5503-4144-B6DD-DA93E14C7F81}"/>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435065" y="76200"/>
            <a:ext cx="1708935" cy="1143000"/>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 xmlns:a16="http://schemas.microsoft.com/office/drawing/2014/main" id="{DD904F3C-F7AF-4297-9E9A-5AE296455341}"/>
              </a:ext>
            </a:extLst>
          </p:cNvPr>
          <p:cNvSpPr txBox="1"/>
          <p:nvPr/>
        </p:nvSpPr>
        <p:spPr>
          <a:xfrm>
            <a:off x="219016" y="1302821"/>
            <a:ext cx="8724241" cy="2246769"/>
          </a:xfrm>
          <a:prstGeom prst="rect">
            <a:avLst/>
          </a:prstGeom>
          <a:noFill/>
          <a:ln>
            <a:solidFill>
              <a:srgbClr val="FF0000"/>
            </a:solidFill>
          </a:ln>
        </p:spPr>
        <p:txBody>
          <a:bodyPr wrap="square">
            <a:spAutoFit/>
          </a:bodyPr>
          <a:lstStyle/>
          <a:p>
            <a:pPr marL="131004" algn="just">
              <a:defRPr/>
            </a:pPr>
            <a:r>
              <a:rPr lang="en-US" altLang="ko-KR" sz="2800" b="1" dirty="0">
                <a:latin typeface="Candara" panose="020E0502030303020204" pitchFamily="34" charset="0"/>
                <a:cs typeface="Arial" pitchFamily="34" charset="0"/>
              </a:rPr>
              <a:t>If any of the following acts is present and there is non-compliance, the penalty of one hundred thousand pesos (₱100,000.00) administrative fine shall be imposed separate and in addition to the daily administrative fine imposed above:</a:t>
            </a:r>
          </a:p>
        </p:txBody>
      </p:sp>
      <p:sp>
        <p:nvSpPr>
          <p:cNvPr id="10" name="TextBox 9">
            <a:extLst>
              <a:ext uri="{FF2B5EF4-FFF2-40B4-BE49-F238E27FC236}">
                <a16:creationId xmlns="" xmlns:a16="http://schemas.microsoft.com/office/drawing/2014/main" id="{59D52E7A-AED3-441D-9F83-9D50F7A9280C}"/>
              </a:ext>
            </a:extLst>
          </p:cNvPr>
          <p:cNvSpPr txBox="1"/>
          <p:nvPr/>
        </p:nvSpPr>
        <p:spPr>
          <a:xfrm>
            <a:off x="1943873" y="3886200"/>
            <a:ext cx="7015306" cy="2481449"/>
          </a:xfrm>
          <a:prstGeom prst="rect">
            <a:avLst/>
          </a:prstGeom>
          <a:noFill/>
        </p:spPr>
        <p:txBody>
          <a:bodyPr wrap="square">
            <a:spAutoFit/>
          </a:bodyPr>
          <a:lstStyle/>
          <a:p>
            <a:pPr marL="473995" indent="-342991" algn="just">
              <a:buFont typeface="+mj-lt"/>
              <a:buAutoNum type="arabicPeriod"/>
              <a:defRPr/>
            </a:pPr>
            <a:r>
              <a:rPr lang="en-US" altLang="ko-KR" sz="1725" b="1" dirty="0">
                <a:latin typeface="Candara" panose="020E0502030303020204" pitchFamily="34" charset="0"/>
                <a:cs typeface="Arial" pitchFamily="34" charset="0"/>
              </a:rPr>
              <a:t>Repeated obstruction, delay or refusal to provide the </a:t>
            </a:r>
            <a:r>
              <a:rPr lang="en-US" altLang="ko-KR" sz="1725" b="1" dirty="0" err="1">
                <a:latin typeface="Candara" panose="020E0502030303020204" pitchFamily="34" charset="0"/>
                <a:cs typeface="Arial" pitchFamily="34" charset="0"/>
              </a:rPr>
              <a:t>SecLab</a:t>
            </a:r>
            <a:r>
              <a:rPr lang="en-US" altLang="ko-KR" sz="1725" b="1" dirty="0">
                <a:latin typeface="Candara" panose="020E0502030303020204" pitchFamily="34" charset="0"/>
                <a:cs typeface="Arial" pitchFamily="34" charset="0"/>
              </a:rPr>
              <a:t> or any of its authorized representatives access to the covered workplace or refusal to allow access to relevant records and documents necessary in determining compliance with OSH standards;</a:t>
            </a:r>
          </a:p>
          <a:p>
            <a:pPr marL="473995" indent="-342991" algn="just">
              <a:buFont typeface="+mj-lt"/>
              <a:buAutoNum type="arabicPeriod"/>
              <a:defRPr/>
            </a:pPr>
            <a:r>
              <a:rPr lang="en-US" altLang="ko-KR" sz="1725" b="1" dirty="0">
                <a:latin typeface="Candara" panose="020E0502030303020204" pitchFamily="34" charset="0"/>
                <a:cs typeface="Arial" pitchFamily="34" charset="0"/>
              </a:rPr>
              <a:t>Misrepresentation in relation to adherence to OSH; or</a:t>
            </a:r>
          </a:p>
          <a:p>
            <a:pPr marL="473995" indent="-342991" algn="just">
              <a:buFont typeface="+mj-lt"/>
              <a:buAutoNum type="arabicPeriod"/>
              <a:defRPr/>
            </a:pPr>
            <a:r>
              <a:rPr lang="en-US" altLang="ko-KR" sz="1725" b="1" dirty="0">
                <a:latin typeface="Candara" panose="020E0502030303020204" pitchFamily="34" charset="0"/>
                <a:cs typeface="Arial" pitchFamily="34" charset="0"/>
              </a:rPr>
              <a:t>Making retaliatory measures such as termination of employment, refusal to pay, reducing wages and benefits or in any manner discriminates against any worker who has given information relative to the inspection being conducted.</a:t>
            </a:r>
          </a:p>
        </p:txBody>
      </p:sp>
      <p:pic>
        <p:nvPicPr>
          <p:cNvPr id="11" name="Picture 2" descr="Related image">
            <a:extLst>
              <a:ext uri="{FF2B5EF4-FFF2-40B4-BE49-F238E27FC236}">
                <a16:creationId xmlns="" xmlns:a16="http://schemas.microsoft.com/office/drawing/2014/main" id="{B4216AC8-D974-4881-88C9-72A815562819}"/>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19016" y="4908054"/>
            <a:ext cx="1708935" cy="17132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8" descr="Image result for requirement clipart">
            <a:extLst>
              <a:ext uri="{FF2B5EF4-FFF2-40B4-BE49-F238E27FC236}">
                <a16:creationId xmlns="" xmlns:a16="http://schemas.microsoft.com/office/drawing/2014/main" id="{68DF2F64-8B34-46DC-BFFC-FC10E87A3A1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69279" y="3753636"/>
            <a:ext cx="958672" cy="107079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0667154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2"/>
          <p:cNvSpPr>
            <a:spLocks noGrp="1"/>
          </p:cNvSpPr>
          <p:nvPr>
            <p:ph type="title"/>
          </p:nvPr>
        </p:nvSpPr>
        <p:spPr>
          <a:xfrm>
            <a:off x="2" y="101844"/>
            <a:ext cx="7435062" cy="1041155"/>
          </a:xfrm>
          <a:solidFill>
            <a:srgbClr val="002060"/>
          </a:solidFill>
        </p:spPr>
        <p:txBody>
          <a:bodyPr>
            <a:noAutofit/>
          </a:bodyPr>
          <a:lstStyle/>
          <a:p>
            <a:pPr marL="171496">
              <a:lnSpc>
                <a:spcPts val="3376"/>
              </a:lnSpc>
            </a:pPr>
            <a:r>
              <a:rPr lang="en-US" b="1" dirty="0">
                <a:solidFill>
                  <a:schemeClr val="bg1"/>
                </a:solidFill>
                <a:latin typeface="Tw Cen MT Condensed" panose="020B0606020104020203" pitchFamily="34" charset="0"/>
              </a:rPr>
              <a:t>PROHIBITED ACTS AND </a:t>
            </a:r>
            <a:br>
              <a:rPr lang="en-US" b="1" dirty="0">
                <a:solidFill>
                  <a:schemeClr val="bg1"/>
                </a:solidFill>
                <a:latin typeface="Tw Cen MT Condensed" panose="020B0606020104020203" pitchFamily="34" charset="0"/>
              </a:rPr>
            </a:br>
            <a:r>
              <a:rPr lang="en-US" b="1" dirty="0">
                <a:solidFill>
                  <a:schemeClr val="bg1"/>
                </a:solidFill>
                <a:latin typeface="Tw Cen MT Condensed" panose="020B0606020104020203" pitchFamily="34" charset="0"/>
              </a:rPr>
              <a:t>ITS CORRESPONDING PENALTIES</a:t>
            </a:r>
          </a:p>
        </p:txBody>
      </p:sp>
      <p:pic>
        <p:nvPicPr>
          <p:cNvPr id="24" name="Picture 2" descr="Image result for document">
            <a:extLst>
              <a:ext uri="{FF2B5EF4-FFF2-40B4-BE49-F238E27FC236}">
                <a16:creationId xmlns="" xmlns:a16="http://schemas.microsoft.com/office/drawing/2014/main" id="{5D520045-5503-4144-B6DD-DA93E14C7F81}"/>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435064" y="101844"/>
            <a:ext cx="1708935" cy="1041155"/>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 xmlns:a16="http://schemas.microsoft.com/office/drawing/2014/main" id="{DD904F3C-F7AF-4297-9E9A-5AE296455341}"/>
              </a:ext>
            </a:extLst>
          </p:cNvPr>
          <p:cNvSpPr txBox="1"/>
          <p:nvPr/>
        </p:nvSpPr>
        <p:spPr>
          <a:xfrm>
            <a:off x="99153" y="1305052"/>
            <a:ext cx="8724241" cy="969496"/>
          </a:xfrm>
          <a:prstGeom prst="rect">
            <a:avLst/>
          </a:prstGeom>
          <a:noFill/>
        </p:spPr>
        <p:txBody>
          <a:bodyPr wrap="square">
            <a:spAutoFit/>
          </a:bodyPr>
          <a:lstStyle/>
          <a:p>
            <a:pPr marL="388247" indent="-257244" algn="just">
              <a:buFont typeface="Wingdings" panose="05000000000000000000" pitchFamily="2" charset="2"/>
              <a:buChar char="Ø"/>
              <a:defRPr/>
            </a:pPr>
            <a:r>
              <a:rPr lang="en-US" altLang="ko-KR" sz="1900" b="1" dirty="0">
                <a:latin typeface="Candara" panose="020E0502030303020204" pitchFamily="34" charset="0"/>
                <a:cs typeface="Arial" pitchFamily="34" charset="0"/>
              </a:rPr>
              <a:t>When the violation exposes the worker to death, serious injury or serious illness, the imposable penalty shall be </a:t>
            </a:r>
            <a:r>
              <a:rPr lang="en-US" altLang="ko-KR" sz="1900" b="1" u="sng" dirty="0">
                <a:latin typeface="Candara" panose="020E0502030303020204" pitchFamily="34" charset="0"/>
                <a:cs typeface="Arial" pitchFamily="34" charset="0"/>
              </a:rPr>
              <a:t>one hundred thousand pesos (₱100,000.00)</a:t>
            </a:r>
          </a:p>
        </p:txBody>
      </p:sp>
      <p:sp>
        <p:nvSpPr>
          <p:cNvPr id="9" name="TextBox 8">
            <a:extLst>
              <a:ext uri="{FF2B5EF4-FFF2-40B4-BE49-F238E27FC236}">
                <a16:creationId xmlns="" xmlns:a16="http://schemas.microsoft.com/office/drawing/2014/main" id="{D6A83B4F-8436-4C4E-85C6-1BBE65DEAB13}"/>
              </a:ext>
            </a:extLst>
          </p:cNvPr>
          <p:cNvSpPr txBox="1"/>
          <p:nvPr/>
        </p:nvSpPr>
        <p:spPr>
          <a:xfrm>
            <a:off x="99150" y="2257404"/>
            <a:ext cx="8724241" cy="969496"/>
          </a:xfrm>
          <a:prstGeom prst="rect">
            <a:avLst/>
          </a:prstGeom>
          <a:noFill/>
        </p:spPr>
        <p:txBody>
          <a:bodyPr wrap="square">
            <a:spAutoFit/>
          </a:bodyPr>
          <a:lstStyle/>
          <a:p>
            <a:pPr marL="388247" indent="-257244" algn="just">
              <a:buFont typeface="Wingdings" panose="05000000000000000000" pitchFamily="2" charset="2"/>
              <a:buChar char="Ø"/>
              <a:defRPr/>
            </a:pPr>
            <a:r>
              <a:rPr lang="en-US" altLang="ko-KR" sz="1900" b="1" dirty="0">
                <a:solidFill>
                  <a:srgbClr val="FF0000"/>
                </a:solidFill>
                <a:latin typeface="Candara" panose="020E0502030303020204" pitchFamily="34" charset="0"/>
                <a:cs typeface="Arial" pitchFamily="34" charset="0"/>
              </a:rPr>
              <a:t>Should there be </a:t>
            </a:r>
            <a:r>
              <a:rPr lang="en-US" altLang="ko-KR" sz="1900" b="1" u="sng" dirty="0">
                <a:solidFill>
                  <a:srgbClr val="FF0000"/>
                </a:solidFill>
                <a:latin typeface="Candara" panose="020E0502030303020204" pitchFamily="34" charset="0"/>
                <a:cs typeface="Arial" pitchFamily="34" charset="0"/>
              </a:rPr>
              <a:t>2 or more be non-compliances</a:t>
            </a:r>
            <a:r>
              <a:rPr lang="en-US" altLang="ko-KR" sz="1900" b="1" dirty="0">
                <a:solidFill>
                  <a:srgbClr val="FF0000"/>
                </a:solidFill>
                <a:latin typeface="Candara" panose="020E0502030303020204" pitchFamily="34" charset="0"/>
                <a:cs typeface="Arial" pitchFamily="34" charset="0"/>
              </a:rPr>
              <a:t>, all penalties shall be imposed; provided that the total daily penalty shall </a:t>
            </a:r>
            <a:r>
              <a:rPr lang="en-US" altLang="ko-KR" sz="1900" b="1" u="sng" dirty="0">
                <a:solidFill>
                  <a:srgbClr val="FF0000"/>
                </a:solidFill>
                <a:latin typeface="Candara" panose="020E0502030303020204" pitchFamily="34" charset="0"/>
                <a:cs typeface="Arial" pitchFamily="34" charset="0"/>
              </a:rPr>
              <a:t>not exceed one hundred thousand pesos (₱ 100,000.00)</a:t>
            </a:r>
          </a:p>
        </p:txBody>
      </p:sp>
      <p:sp>
        <p:nvSpPr>
          <p:cNvPr id="13" name="TextBox 12">
            <a:extLst>
              <a:ext uri="{FF2B5EF4-FFF2-40B4-BE49-F238E27FC236}">
                <a16:creationId xmlns="" xmlns:a16="http://schemas.microsoft.com/office/drawing/2014/main" id="{3FA5991C-9EAE-498F-9504-C3D616C6DA26}"/>
              </a:ext>
            </a:extLst>
          </p:cNvPr>
          <p:cNvSpPr txBox="1"/>
          <p:nvPr/>
        </p:nvSpPr>
        <p:spPr>
          <a:xfrm>
            <a:off x="99147" y="3217560"/>
            <a:ext cx="8724241" cy="1261884"/>
          </a:xfrm>
          <a:prstGeom prst="rect">
            <a:avLst/>
          </a:prstGeom>
          <a:noFill/>
        </p:spPr>
        <p:txBody>
          <a:bodyPr wrap="square">
            <a:spAutoFit/>
          </a:bodyPr>
          <a:lstStyle/>
          <a:p>
            <a:pPr marL="388247" indent="-257244" algn="just">
              <a:buFont typeface="Wingdings" panose="05000000000000000000" pitchFamily="2" charset="2"/>
              <a:buChar char="Ø"/>
              <a:defRPr/>
            </a:pPr>
            <a:r>
              <a:rPr lang="en-US" altLang="ko-KR" sz="1900" b="1" dirty="0">
                <a:latin typeface="Candara" panose="020E0502030303020204" pitchFamily="34" charset="0"/>
                <a:cs typeface="Arial" pitchFamily="34" charset="0"/>
              </a:rPr>
              <a:t>The penalties shall be computed on a per day basis until full compliance reckoned from the date of the notice of violation or service of the compliance order to the employer without prejudice to the filing of a criminal or civil case in the regular courts, as the case may be.</a:t>
            </a:r>
          </a:p>
        </p:txBody>
      </p:sp>
      <p:sp>
        <p:nvSpPr>
          <p:cNvPr id="14" name="TextBox 13">
            <a:extLst>
              <a:ext uri="{FF2B5EF4-FFF2-40B4-BE49-F238E27FC236}">
                <a16:creationId xmlns="" xmlns:a16="http://schemas.microsoft.com/office/drawing/2014/main" id="{BC35BEC8-92F8-4527-A9DD-97B7D34DDA78}"/>
              </a:ext>
            </a:extLst>
          </p:cNvPr>
          <p:cNvSpPr txBox="1"/>
          <p:nvPr/>
        </p:nvSpPr>
        <p:spPr>
          <a:xfrm>
            <a:off x="70711" y="4413839"/>
            <a:ext cx="8724241" cy="1261884"/>
          </a:xfrm>
          <a:prstGeom prst="rect">
            <a:avLst/>
          </a:prstGeom>
          <a:noFill/>
        </p:spPr>
        <p:txBody>
          <a:bodyPr wrap="square">
            <a:spAutoFit/>
          </a:bodyPr>
          <a:lstStyle/>
          <a:p>
            <a:pPr marL="388247" indent="-257244" algn="just">
              <a:buFont typeface="Wingdings" panose="05000000000000000000" pitchFamily="2" charset="2"/>
              <a:buChar char="Ø"/>
              <a:defRPr/>
            </a:pPr>
            <a:r>
              <a:rPr lang="en-US" altLang="ko-KR" sz="1900" b="1" dirty="0">
                <a:solidFill>
                  <a:srgbClr val="FF0000"/>
                </a:solidFill>
                <a:latin typeface="Candara" panose="020E0502030303020204" pitchFamily="34" charset="0"/>
                <a:cs typeface="Arial" pitchFamily="34" charset="0"/>
              </a:rPr>
              <a:t>The RD shall, after due notice and hearing, impose the appropriate administrative fines taking into consideration the damage or injury caused and risk involved including the severity and frequency of the OSH violations and size of the establishment.</a:t>
            </a:r>
          </a:p>
        </p:txBody>
      </p:sp>
      <p:sp>
        <p:nvSpPr>
          <p:cNvPr id="15" name="TextBox 14">
            <a:extLst>
              <a:ext uri="{FF2B5EF4-FFF2-40B4-BE49-F238E27FC236}">
                <a16:creationId xmlns="" xmlns:a16="http://schemas.microsoft.com/office/drawing/2014/main" id="{07618BDA-0AEF-4607-BA69-D50ACAFAC8E9}"/>
              </a:ext>
            </a:extLst>
          </p:cNvPr>
          <p:cNvSpPr txBox="1"/>
          <p:nvPr/>
        </p:nvSpPr>
        <p:spPr>
          <a:xfrm>
            <a:off x="61612" y="5650376"/>
            <a:ext cx="8724241" cy="969496"/>
          </a:xfrm>
          <a:prstGeom prst="rect">
            <a:avLst/>
          </a:prstGeom>
          <a:noFill/>
        </p:spPr>
        <p:txBody>
          <a:bodyPr wrap="square">
            <a:spAutoFit/>
          </a:bodyPr>
          <a:lstStyle/>
          <a:p>
            <a:pPr marL="388247" indent="-257244" algn="just">
              <a:buFont typeface="Wingdings" panose="05000000000000000000" pitchFamily="2" charset="2"/>
              <a:buChar char="Ø"/>
              <a:defRPr/>
            </a:pPr>
            <a:r>
              <a:rPr lang="en-US" altLang="ko-KR" sz="1900" b="1" dirty="0">
                <a:latin typeface="Candara" panose="020E0502030303020204" pitchFamily="34" charset="0"/>
                <a:cs typeface="Arial" pitchFamily="34" charset="0"/>
              </a:rPr>
              <a:t>Fines collected pursuant to this Rules shall be utilized for the operation of OSH initiatives incentivizing qualified employers and workers in recognition of their efforts towards ensuring compliance with OSH.</a:t>
            </a:r>
          </a:p>
        </p:txBody>
      </p:sp>
    </p:spTree>
    <p:extLst>
      <p:ext uri="{BB962C8B-B14F-4D97-AF65-F5344CB8AC3E}">
        <p14:creationId xmlns:p14="http://schemas.microsoft.com/office/powerpoint/2010/main" val="71166600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676400"/>
          </a:xfrm>
        </p:spPr>
        <p:txBody>
          <a:bodyPr>
            <a:normAutofit/>
          </a:bodyPr>
          <a:lstStyle/>
          <a:p>
            <a:r>
              <a:rPr lang="en-US" sz="2400" b="1" dirty="0">
                <a:solidFill>
                  <a:srgbClr val="FF0000"/>
                </a:solidFill>
              </a:rPr>
              <a:t>D.O. 183-17</a:t>
            </a:r>
            <a:r>
              <a:rPr lang="en-US" sz="2400" b="1" dirty="0"/>
              <a:t/>
            </a:r>
            <a:br>
              <a:rPr lang="en-US" sz="2400" b="1" dirty="0"/>
            </a:br>
            <a:r>
              <a:rPr lang="en-US" sz="2400" b="1" dirty="0"/>
              <a:t>REVISED RULES ON THE ADMINISTRATION AND ENFORCEMENT OF LABOR LAWS PURSUANT TO ARTICLE 128 OF THE LABOR CODE, AS RENUMBERED</a:t>
            </a:r>
          </a:p>
        </p:txBody>
      </p:sp>
      <p:sp>
        <p:nvSpPr>
          <p:cNvPr id="3" name="Content Placeholder 2"/>
          <p:cNvSpPr>
            <a:spLocks noGrp="1"/>
          </p:cNvSpPr>
          <p:nvPr>
            <p:ph idx="1"/>
          </p:nvPr>
        </p:nvSpPr>
        <p:spPr>
          <a:xfrm>
            <a:off x="457200" y="2057400"/>
            <a:ext cx="8229600" cy="4525963"/>
          </a:xfrm>
          <a:ln w="38100">
            <a:solidFill>
              <a:srgbClr val="FF0000"/>
            </a:solidFill>
          </a:ln>
        </p:spPr>
        <p:txBody>
          <a:bodyPr>
            <a:normAutofit fontScale="85000" lnSpcReduction="10000"/>
          </a:bodyPr>
          <a:lstStyle/>
          <a:p>
            <a:pPr algn="just">
              <a:buFont typeface="Wingdings" panose="05000000000000000000" pitchFamily="2" charset="2"/>
              <a:buChar char="Ø"/>
            </a:pPr>
            <a:r>
              <a:rPr lang="en-US" b="1" dirty="0"/>
              <a:t>Finding of Violations on OSHS shall be indicated in the Notice of Results (NR)</a:t>
            </a:r>
          </a:p>
          <a:p>
            <a:pPr algn="just">
              <a:buFont typeface="Wingdings" panose="05000000000000000000" pitchFamily="2" charset="2"/>
              <a:buChar char="Ø"/>
            </a:pPr>
            <a:r>
              <a:rPr lang="en-US" b="1" dirty="0">
                <a:solidFill>
                  <a:srgbClr val="FF0000"/>
                </a:solidFill>
              </a:rPr>
              <a:t>Employer shall prepare an Action Plan to be assisted by the Labor Inspector, indicating therein the period within which to comply (Rule V (f), D.O. 183-17) </a:t>
            </a:r>
          </a:p>
          <a:p>
            <a:pPr algn="just">
              <a:buFont typeface="Wingdings" panose="05000000000000000000" pitchFamily="2" charset="2"/>
              <a:buChar char="Ø"/>
            </a:pPr>
            <a:r>
              <a:rPr lang="en-US" b="1" dirty="0"/>
              <a:t>After the laps of the period and no compliance were made, a hearing shall proceed</a:t>
            </a:r>
          </a:p>
          <a:p>
            <a:pPr algn="just">
              <a:buFont typeface="Wingdings" panose="05000000000000000000" pitchFamily="2" charset="2"/>
              <a:buChar char="Ø"/>
            </a:pPr>
            <a:r>
              <a:rPr lang="en-US" b="1" dirty="0">
                <a:solidFill>
                  <a:srgbClr val="FF0000"/>
                </a:solidFill>
              </a:rPr>
              <a:t>Compliance Order shall be issued if still no compliance were made</a:t>
            </a:r>
          </a:p>
          <a:p>
            <a:pPr algn="just">
              <a:buFont typeface="Wingdings" panose="05000000000000000000" pitchFamily="2" charset="2"/>
              <a:buChar char="Ø"/>
            </a:pPr>
            <a:r>
              <a:rPr lang="en-US" b="1" dirty="0"/>
              <a:t>Under the New OSH Law, Administrative Fine shall be imposed</a:t>
            </a:r>
          </a:p>
          <a:p>
            <a:pPr marL="0" indent="0">
              <a:buNone/>
            </a:pPr>
            <a:endParaRPr lang="en-US" dirty="0"/>
          </a:p>
          <a:p>
            <a:pPr>
              <a:buFont typeface="Wingdings" panose="05000000000000000000" pitchFamily="2" charset="2"/>
              <a:buChar char="Ø"/>
            </a:pPr>
            <a:endParaRPr lang="en-US" dirty="0"/>
          </a:p>
        </p:txBody>
      </p:sp>
    </p:spTree>
    <p:extLst>
      <p:ext uri="{BB962C8B-B14F-4D97-AF65-F5344CB8AC3E}">
        <p14:creationId xmlns:p14="http://schemas.microsoft.com/office/powerpoint/2010/main" val="3528226499"/>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2"/>
          <p:cNvSpPr>
            <a:spLocks noGrp="1"/>
          </p:cNvSpPr>
          <p:nvPr>
            <p:ph type="title"/>
          </p:nvPr>
        </p:nvSpPr>
        <p:spPr>
          <a:xfrm>
            <a:off x="27298" y="228600"/>
            <a:ext cx="7435062" cy="852031"/>
          </a:xfrm>
          <a:solidFill>
            <a:srgbClr val="002060"/>
          </a:solidFill>
        </p:spPr>
        <p:txBody>
          <a:bodyPr/>
          <a:lstStyle/>
          <a:p>
            <a:pPr marL="171496"/>
            <a:r>
              <a:rPr lang="en-US" sz="4951" b="1" dirty="0">
                <a:solidFill>
                  <a:schemeClr val="bg1"/>
                </a:solidFill>
                <a:latin typeface="Tw Cen MT Condensed" panose="020B0606020104020203" pitchFamily="34" charset="0"/>
              </a:rPr>
              <a:t>REPEALING CLAUSE</a:t>
            </a:r>
          </a:p>
        </p:txBody>
      </p:sp>
      <p:pic>
        <p:nvPicPr>
          <p:cNvPr id="24" name="Picture 2" descr="Image result for document">
            <a:extLst>
              <a:ext uri="{FF2B5EF4-FFF2-40B4-BE49-F238E27FC236}">
                <a16:creationId xmlns="" xmlns:a16="http://schemas.microsoft.com/office/drawing/2014/main" id="{5D520045-5503-4144-B6DD-DA93E14C7F81}"/>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435065" y="228600"/>
            <a:ext cx="1708935" cy="852031"/>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a:extLst>
              <a:ext uri="{FF2B5EF4-FFF2-40B4-BE49-F238E27FC236}">
                <a16:creationId xmlns="" xmlns:a16="http://schemas.microsoft.com/office/drawing/2014/main" id="{6239B880-D957-45CC-84A6-9A722F774000}"/>
              </a:ext>
            </a:extLst>
          </p:cNvPr>
          <p:cNvSpPr txBox="1"/>
          <p:nvPr/>
        </p:nvSpPr>
        <p:spPr>
          <a:xfrm>
            <a:off x="544429" y="1738358"/>
            <a:ext cx="6400800" cy="3785652"/>
          </a:xfrm>
          <a:prstGeom prst="rect">
            <a:avLst/>
          </a:prstGeom>
          <a:noFill/>
        </p:spPr>
        <p:txBody>
          <a:bodyPr wrap="square">
            <a:spAutoFit/>
          </a:bodyPr>
          <a:lstStyle/>
          <a:p>
            <a:pPr marL="131004" algn="just">
              <a:defRPr/>
            </a:pPr>
            <a:r>
              <a:rPr lang="en-US" altLang="ko-KR" sz="4000" b="1" dirty="0">
                <a:latin typeface="Candara" panose="020E0502030303020204" pitchFamily="34" charset="0"/>
                <a:cs typeface="Arial" pitchFamily="34" charset="0"/>
              </a:rPr>
              <a:t>All rules and regulations or other issuances or parts thereof which are inconsistent with this Rules are hereby modified or repealed.</a:t>
            </a:r>
          </a:p>
        </p:txBody>
      </p:sp>
      <p:pic>
        <p:nvPicPr>
          <p:cNvPr id="6" name="Picture 2">
            <a:extLst>
              <a:ext uri="{FF2B5EF4-FFF2-40B4-BE49-F238E27FC236}">
                <a16:creationId xmlns="" xmlns:a16="http://schemas.microsoft.com/office/drawing/2014/main" id="{F2C95FFF-6BA3-49FB-A657-EB1FDF9484B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086599" y="2752968"/>
            <a:ext cx="2057401" cy="175643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53778697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le 1"/>
          <p:cNvSpPr>
            <a:spLocks noGrp="1"/>
          </p:cNvSpPr>
          <p:nvPr>
            <p:ph type="title"/>
          </p:nvPr>
        </p:nvSpPr>
        <p:spPr>
          <a:xfrm>
            <a:off x="209765" y="274638"/>
            <a:ext cx="8781835" cy="1143000"/>
          </a:xfrm>
        </p:spPr>
        <p:style>
          <a:lnRef idx="1">
            <a:schemeClr val="accent3"/>
          </a:lnRef>
          <a:fillRef idx="2">
            <a:schemeClr val="accent3"/>
          </a:fillRef>
          <a:effectRef idx="1">
            <a:schemeClr val="accent3"/>
          </a:effectRef>
          <a:fontRef idx="minor">
            <a:schemeClr val="dk1"/>
          </a:fontRef>
        </p:style>
        <p:txBody>
          <a:bodyPr>
            <a:normAutofit fontScale="90000"/>
          </a:bodyPr>
          <a:lstStyle/>
          <a:p>
            <a:r>
              <a:rPr lang="en-PH" dirty="0">
                <a:latin typeface="Britannic Bold" pitchFamily="34" charset="0"/>
              </a:rPr>
              <a:t>All Other Occupational Safety and Health Standards</a:t>
            </a:r>
          </a:p>
        </p:txBody>
      </p:sp>
      <p:sp>
        <p:nvSpPr>
          <p:cNvPr id="3" name="Rectangle 2"/>
          <p:cNvSpPr/>
          <p:nvPr/>
        </p:nvSpPr>
        <p:spPr>
          <a:xfrm>
            <a:off x="209765" y="2057400"/>
            <a:ext cx="4209835" cy="3970318"/>
          </a:xfrm>
          <a:prstGeom prst="rect">
            <a:avLst/>
          </a:prstGeom>
        </p:spPr>
        <p:txBody>
          <a:bodyPr wrap="square">
            <a:spAutoFit/>
          </a:bodyPr>
          <a:lstStyle/>
          <a:p>
            <a:pPr algn="ctr">
              <a:buFont typeface="Wingdings" pitchFamily="2" charset="2"/>
              <a:buNone/>
              <a:defRPr/>
            </a:pPr>
            <a:r>
              <a:rPr lang="en-PH" sz="2800" dirty="0">
                <a:latin typeface="Gill Sans MT" pitchFamily="34" charset="0"/>
              </a:rPr>
              <a:t>All employers, contractors or subcontractors, if any, shall comply with other occupational safety and health standards as provided for in the </a:t>
            </a:r>
          </a:p>
          <a:p>
            <a:pPr algn="ctr">
              <a:buFont typeface="Wingdings" pitchFamily="2" charset="2"/>
              <a:buNone/>
              <a:defRPr/>
            </a:pPr>
            <a:r>
              <a:rPr lang="en-PH" sz="2800" dirty="0">
                <a:solidFill>
                  <a:srgbClr val="FF0000"/>
                </a:solidFill>
                <a:latin typeface="Gill Sans MT" pitchFamily="34" charset="0"/>
              </a:rPr>
              <a:t>1978 DOLE Occupational Safety and Health Standards, as amended</a:t>
            </a:r>
            <a:r>
              <a:rPr lang="en-PH" sz="2800" dirty="0">
                <a:latin typeface="Gill Sans MT" pitchFamily="34" charset="0"/>
              </a:rPr>
              <a:t>.</a:t>
            </a:r>
            <a:endParaRPr lang="en-US" sz="2800" dirty="0">
              <a:latin typeface="Gill Sans MT" pitchFamily="34" charset="0"/>
            </a:endParaRPr>
          </a:p>
        </p:txBody>
      </p:sp>
      <p:pic>
        <p:nvPicPr>
          <p:cNvPr id="717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71499" y="1752600"/>
            <a:ext cx="3352800" cy="49030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71605525"/>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92162"/>
          </a:xfrm>
        </p:spPr>
        <p:style>
          <a:lnRef idx="1">
            <a:schemeClr val="accent3"/>
          </a:lnRef>
          <a:fillRef idx="2">
            <a:schemeClr val="accent3"/>
          </a:fillRef>
          <a:effectRef idx="1">
            <a:schemeClr val="accent3"/>
          </a:effectRef>
          <a:fontRef idx="minor">
            <a:schemeClr val="dk1"/>
          </a:fontRef>
        </p:style>
        <p:txBody>
          <a:bodyPr>
            <a:normAutofit/>
          </a:bodyPr>
          <a:lstStyle/>
          <a:p>
            <a:pPr algn="l"/>
            <a:r>
              <a:rPr lang="en-PH" dirty="0">
                <a:latin typeface="Britannic Bold" pitchFamily="34" charset="0"/>
              </a:rPr>
              <a:t>Section 14: Safety Officer</a:t>
            </a:r>
            <a:endParaRPr lang="en-US" dirty="0">
              <a:latin typeface="Britannic Bold" pitchFamily="34" charset="0"/>
            </a:endParaRPr>
          </a:p>
        </p:txBody>
      </p:sp>
      <p:sp>
        <p:nvSpPr>
          <p:cNvPr id="5" name="AutoShape 2" descr="Related image"/>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en-US"/>
          </a:p>
        </p:txBody>
      </p:sp>
      <p:graphicFrame>
        <p:nvGraphicFramePr>
          <p:cNvPr id="4" name="Table 3"/>
          <p:cNvGraphicFramePr>
            <a:graphicFrameLocks noGrp="1"/>
          </p:cNvGraphicFramePr>
          <p:nvPr/>
        </p:nvGraphicFramePr>
        <p:xfrm>
          <a:off x="155573" y="1219200"/>
          <a:ext cx="8912226" cy="5471160"/>
        </p:xfrm>
        <a:graphic>
          <a:graphicData uri="http://schemas.openxmlformats.org/drawingml/2006/table">
            <a:tbl>
              <a:tblPr firstRow="1" bandRow="1">
                <a:tableStyleId>{5C22544A-7EE6-4342-B048-85BDC9FD1C3A}</a:tableStyleId>
              </a:tblPr>
              <a:tblGrid>
                <a:gridCol w="2970742">
                  <a:extLst>
                    <a:ext uri="{9D8B030D-6E8A-4147-A177-3AD203B41FA5}">
                      <a16:colId xmlns="" xmlns:a16="http://schemas.microsoft.com/office/drawing/2014/main" val="20000"/>
                    </a:ext>
                  </a:extLst>
                </a:gridCol>
                <a:gridCol w="2970742">
                  <a:extLst>
                    <a:ext uri="{9D8B030D-6E8A-4147-A177-3AD203B41FA5}">
                      <a16:colId xmlns="" xmlns:a16="http://schemas.microsoft.com/office/drawing/2014/main" val="20001"/>
                    </a:ext>
                  </a:extLst>
                </a:gridCol>
                <a:gridCol w="2970742">
                  <a:extLst>
                    <a:ext uri="{9D8B030D-6E8A-4147-A177-3AD203B41FA5}">
                      <a16:colId xmlns="" xmlns:a16="http://schemas.microsoft.com/office/drawing/2014/main" val="20002"/>
                    </a:ext>
                  </a:extLst>
                </a:gridCol>
              </a:tblGrid>
              <a:tr h="624840">
                <a:tc>
                  <a:txBody>
                    <a:bodyPr/>
                    <a:lstStyle/>
                    <a:p>
                      <a:pPr algn="ctr"/>
                      <a:r>
                        <a:rPr lang="en-PH" sz="2000" dirty="0"/>
                        <a:t>Category</a:t>
                      </a:r>
                      <a:endParaRPr lang="en-US" sz="2000" dirty="0"/>
                    </a:p>
                  </a:txBody>
                  <a:tcPr/>
                </a:tc>
                <a:tc>
                  <a:txBody>
                    <a:bodyPr/>
                    <a:lstStyle/>
                    <a:p>
                      <a:pPr algn="ctr"/>
                      <a:r>
                        <a:rPr lang="en-PH" sz="2000" dirty="0"/>
                        <a:t>Prescribed Training</a:t>
                      </a:r>
                      <a:endParaRPr lang="en-US" sz="2000" dirty="0"/>
                    </a:p>
                  </a:txBody>
                  <a:tcPr/>
                </a:tc>
                <a:tc>
                  <a:txBody>
                    <a:bodyPr/>
                    <a:lstStyle/>
                    <a:p>
                      <a:pPr algn="ctr"/>
                      <a:r>
                        <a:rPr lang="en-PH" sz="2000" dirty="0"/>
                        <a:t>Minimum Experience</a:t>
                      </a:r>
                      <a:endParaRPr lang="en-US" sz="2000" dirty="0"/>
                    </a:p>
                  </a:txBody>
                  <a:tcPr/>
                </a:tc>
                <a:extLst>
                  <a:ext uri="{0D108BD9-81ED-4DB2-BD59-A6C34878D82A}">
                    <a16:rowId xmlns="" xmlns:a16="http://schemas.microsoft.com/office/drawing/2014/main" val="10000"/>
                  </a:ext>
                </a:extLst>
              </a:tr>
              <a:tr h="370840">
                <a:tc>
                  <a:txBody>
                    <a:bodyPr/>
                    <a:lstStyle/>
                    <a:p>
                      <a:pPr algn="ctr"/>
                      <a:r>
                        <a:rPr lang="en-PH" sz="2000" dirty="0"/>
                        <a:t>Safety Officer 1 (SO1)</a:t>
                      </a:r>
                      <a:endParaRPr lang="en-US" sz="2000" dirty="0"/>
                    </a:p>
                  </a:txBody>
                  <a:tcPr/>
                </a:tc>
                <a:tc>
                  <a:txBody>
                    <a:bodyPr/>
                    <a:lstStyle/>
                    <a:p>
                      <a:pPr marL="342900" indent="-342900" algn="l">
                        <a:buFont typeface="Arial" panose="020B0604020202020204" pitchFamily="34" charset="0"/>
                        <a:buChar char="•"/>
                      </a:pPr>
                      <a:r>
                        <a:rPr lang="en-PH" sz="2000" dirty="0"/>
                        <a:t>Mandatory (8)-hours</a:t>
                      </a:r>
                      <a:r>
                        <a:rPr lang="en-PH" sz="2000" baseline="0" dirty="0"/>
                        <a:t> orientation course;</a:t>
                      </a:r>
                    </a:p>
                    <a:p>
                      <a:pPr marL="342900" indent="-342900" algn="l">
                        <a:buFont typeface="Arial" panose="020B0604020202020204" pitchFamily="34" charset="0"/>
                        <a:buChar char="•"/>
                      </a:pPr>
                      <a:r>
                        <a:rPr lang="en-PH" sz="2000" dirty="0"/>
                        <a:t>Two hours trainers’ training.</a:t>
                      </a:r>
                      <a:endParaRPr lang="en-US" sz="2000" dirty="0"/>
                    </a:p>
                  </a:txBody>
                  <a:tcPr/>
                </a:tc>
                <a:tc>
                  <a:txBody>
                    <a:bodyPr/>
                    <a:lstStyle/>
                    <a:p>
                      <a:pPr algn="ctr"/>
                      <a:r>
                        <a:rPr lang="en-PH" sz="2000" dirty="0"/>
                        <a:t>-</a:t>
                      </a:r>
                      <a:endParaRPr lang="en-US" sz="2000" dirty="0"/>
                    </a:p>
                  </a:txBody>
                  <a:tcPr/>
                </a:tc>
                <a:extLst>
                  <a:ext uri="{0D108BD9-81ED-4DB2-BD59-A6C34878D82A}">
                    <a16:rowId xmlns="" xmlns:a16="http://schemas.microsoft.com/office/drawing/2014/main" val="10001"/>
                  </a:ext>
                </a:extLst>
              </a:tr>
              <a:tr h="370840">
                <a:tc>
                  <a:txBody>
                    <a:bodyPr/>
                    <a:lstStyle/>
                    <a:p>
                      <a:pPr algn="ctr"/>
                      <a:r>
                        <a:rPr lang="en-PH" sz="2000" dirty="0"/>
                        <a:t>Safety Officer 2 (SO2)</a:t>
                      </a:r>
                      <a:endParaRPr lang="en-US" sz="2000" dirty="0"/>
                    </a:p>
                  </a:txBody>
                  <a:tcPr/>
                </a:tc>
                <a:tc>
                  <a:txBody>
                    <a:bodyPr/>
                    <a:lstStyle/>
                    <a:p>
                      <a:pPr algn="l"/>
                      <a:r>
                        <a:rPr lang="en-PH" sz="2000" dirty="0"/>
                        <a:t>Mandatory 40-hour</a:t>
                      </a:r>
                      <a:r>
                        <a:rPr lang="en-PH" sz="2000" baseline="0" dirty="0"/>
                        <a:t> basic OSH training course applicable to the industry.</a:t>
                      </a:r>
                      <a:endParaRPr lang="en-US" sz="2000" dirty="0"/>
                    </a:p>
                  </a:txBody>
                  <a:tcPr/>
                </a:tc>
                <a:tc>
                  <a:txBody>
                    <a:bodyPr/>
                    <a:lstStyle/>
                    <a:p>
                      <a:pPr algn="ctr"/>
                      <a:r>
                        <a:rPr lang="en-PH" sz="2000" dirty="0"/>
                        <a:t>-</a:t>
                      </a:r>
                      <a:endParaRPr lang="en-US" sz="2000" dirty="0"/>
                    </a:p>
                  </a:txBody>
                  <a:tcPr/>
                </a:tc>
                <a:extLst>
                  <a:ext uri="{0D108BD9-81ED-4DB2-BD59-A6C34878D82A}">
                    <a16:rowId xmlns="" xmlns:a16="http://schemas.microsoft.com/office/drawing/2014/main" val="10002"/>
                  </a:ext>
                </a:extLst>
              </a:tr>
              <a:tr h="370840">
                <a:tc>
                  <a:txBody>
                    <a:bodyPr/>
                    <a:lstStyle/>
                    <a:p>
                      <a:pPr marL="0" marR="0" indent="0" algn="ctr" defTabSz="914400" rtl="0" eaLnBrk="1" fontAlgn="auto" latinLnBrk="0" hangingPunct="1">
                        <a:lnSpc>
                          <a:spcPct val="100000"/>
                        </a:lnSpc>
                        <a:spcBef>
                          <a:spcPts val="0"/>
                        </a:spcBef>
                        <a:spcAft>
                          <a:spcPts val="0"/>
                        </a:spcAft>
                        <a:buClrTx/>
                        <a:buSzTx/>
                        <a:buFontTx/>
                        <a:buNone/>
                        <a:defRPr/>
                      </a:pPr>
                      <a:r>
                        <a:rPr lang="en-PH" sz="2000" dirty="0"/>
                        <a:t>Safety Officer 3 (SO3)</a:t>
                      </a:r>
                      <a:endParaRPr lang="en-US" sz="2000" dirty="0"/>
                    </a:p>
                  </a:txBody>
                  <a:tcPr/>
                </a:tc>
                <a:tc>
                  <a:txBody>
                    <a:bodyPr/>
                    <a:lstStyle/>
                    <a:p>
                      <a:pPr marL="342900" indent="-342900" algn="l">
                        <a:buFont typeface="Arial" panose="020B0604020202020204" pitchFamily="34" charset="0"/>
                        <a:buChar char="•"/>
                      </a:pPr>
                      <a:r>
                        <a:rPr lang="en-PH" sz="2000" dirty="0"/>
                        <a:t>Mandatory 40-hour basic</a:t>
                      </a:r>
                      <a:r>
                        <a:rPr lang="en-PH" sz="2000" baseline="0" dirty="0"/>
                        <a:t> training;</a:t>
                      </a:r>
                    </a:p>
                    <a:p>
                      <a:pPr marL="342900" indent="-342900" algn="l">
                        <a:buFont typeface="Arial" panose="020B0604020202020204" pitchFamily="34" charset="0"/>
                        <a:buChar char="•"/>
                      </a:pPr>
                      <a:r>
                        <a:rPr lang="en-PH" sz="2000" baseline="0" dirty="0"/>
                        <a:t>Additional 40-hours of advance/specialized OSH training</a:t>
                      </a:r>
                    </a:p>
                    <a:p>
                      <a:pPr marL="342900" indent="-342900" algn="l">
                        <a:buFont typeface="Arial" panose="020B0604020202020204" pitchFamily="34" charset="0"/>
                        <a:buChar char="•"/>
                      </a:pPr>
                      <a:r>
                        <a:rPr lang="en-PH" sz="2000" baseline="0" dirty="0"/>
                        <a:t>Other requirements as prescribed by the OSH Standards.</a:t>
                      </a:r>
                      <a:endParaRPr lang="en-US" sz="2000" dirty="0"/>
                    </a:p>
                  </a:txBody>
                  <a:tcPr/>
                </a:tc>
                <a:tc>
                  <a:txBody>
                    <a:bodyPr/>
                    <a:lstStyle/>
                    <a:p>
                      <a:pPr algn="ctr"/>
                      <a:r>
                        <a:rPr lang="en-PH" sz="2000" dirty="0"/>
                        <a:t>At least (2) years</a:t>
                      </a:r>
                      <a:r>
                        <a:rPr lang="en-PH" sz="2000" baseline="0" dirty="0"/>
                        <a:t> of experience in OSH</a:t>
                      </a:r>
                      <a:endParaRPr lang="en-US" sz="2000" dirty="0"/>
                    </a:p>
                  </a:txBody>
                  <a:tcPr/>
                </a:tc>
                <a:extLst>
                  <a:ext uri="{0D108BD9-81ED-4DB2-BD59-A6C34878D82A}">
                    <a16:rowId xmlns="" xmlns:a16="http://schemas.microsoft.com/office/drawing/2014/main" val="10003"/>
                  </a:ext>
                </a:extLst>
              </a:tr>
            </a:tbl>
          </a:graphicData>
        </a:graphic>
      </p:graphicFrame>
      <p:pic>
        <p:nvPicPr>
          <p:cNvPr id="205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096000" y="1828800"/>
            <a:ext cx="2971800" cy="23227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32264764"/>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1">
            <a:schemeClr val="accent3"/>
          </a:lnRef>
          <a:fillRef idx="2">
            <a:schemeClr val="accent3"/>
          </a:fillRef>
          <a:effectRef idx="1">
            <a:schemeClr val="accent3"/>
          </a:effectRef>
          <a:fontRef idx="minor">
            <a:schemeClr val="dk1"/>
          </a:fontRef>
        </p:style>
        <p:txBody>
          <a:bodyPr/>
          <a:lstStyle/>
          <a:p>
            <a:r>
              <a:rPr lang="en-PH" dirty="0"/>
              <a:t>SALIENT FEATURES</a:t>
            </a:r>
            <a:endParaRPr lang="en-US" dirty="0"/>
          </a:p>
        </p:txBody>
      </p:sp>
      <p:pic>
        <p:nvPicPr>
          <p:cNvPr id="2050" name="Picture 2" descr="Image result for construction"/>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57200" y="1572158"/>
            <a:ext cx="8229600" cy="513344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68714551"/>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1">
            <a:schemeClr val="accent3"/>
          </a:lnRef>
          <a:fillRef idx="2">
            <a:schemeClr val="accent3"/>
          </a:fillRef>
          <a:effectRef idx="1">
            <a:schemeClr val="accent3"/>
          </a:effectRef>
          <a:fontRef idx="minor">
            <a:schemeClr val="dk1"/>
          </a:fontRef>
        </p:style>
        <p:txBody>
          <a:bodyPr>
            <a:normAutofit/>
          </a:bodyPr>
          <a:lstStyle/>
          <a:p>
            <a:pPr algn="l"/>
            <a:r>
              <a:rPr lang="en-PH" dirty="0">
                <a:latin typeface="Britannic Bold" pitchFamily="34" charset="0"/>
              </a:rPr>
              <a:t>Section 14: Safety Officer</a:t>
            </a:r>
            <a:endParaRPr lang="en-US" dirty="0">
              <a:latin typeface="Britannic Bold" pitchFamily="34" charset="0"/>
            </a:endParaRPr>
          </a:p>
        </p:txBody>
      </p:sp>
      <p:sp>
        <p:nvSpPr>
          <p:cNvPr id="5" name="AutoShape 2" descr="Related image"/>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en-US"/>
          </a:p>
        </p:txBody>
      </p:sp>
      <p:graphicFrame>
        <p:nvGraphicFramePr>
          <p:cNvPr id="4" name="Table 3"/>
          <p:cNvGraphicFramePr>
            <a:graphicFrameLocks noGrp="1"/>
          </p:cNvGraphicFramePr>
          <p:nvPr/>
        </p:nvGraphicFramePr>
        <p:xfrm>
          <a:off x="307973" y="1676400"/>
          <a:ext cx="8531226" cy="4450080"/>
        </p:xfrm>
        <a:graphic>
          <a:graphicData uri="http://schemas.openxmlformats.org/drawingml/2006/table">
            <a:tbl>
              <a:tblPr firstRow="1" bandRow="1">
                <a:tableStyleId>{5C22544A-7EE6-4342-B048-85BDC9FD1C3A}</a:tableStyleId>
              </a:tblPr>
              <a:tblGrid>
                <a:gridCol w="2054227">
                  <a:extLst>
                    <a:ext uri="{9D8B030D-6E8A-4147-A177-3AD203B41FA5}">
                      <a16:colId xmlns="" xmlns:a16="http://schemas.microsoft.com/office/drawing/2014/main" val="20000"/>
                    </a:ext>
                  </a:extLst>
                </a:gridCol>
                <a:gridCol w="4267200">
                  <a:extLst>
                    <a:ext uri="{9D8B030D-6E8A-4147-A177-3AD203B41FA5}">
                      <a16:colId xmlns="" xmlns:a16="http://schemas.microsoft.com/office/drawing/2014/main" val="20001"/>
                    </a:ext>
                  </a:extLst>
                </a:gridCol>
                <a:gridCol w="2209799">
                  <a:extLst>
                    <a:ext uri="{9D8B030D-6E8A-4147-A177-3AD203B41FA5}">
                      <a16:colId xmlns="" xmlns:a16="http://schemas.microsoft.com/office/drawing/2014/main" val="20002"/>
                    </a:ext>
                  </a:extLst>
                </a:gridCol>
              </a:tblGrid>
              <a:tr h="370840">
                <a:tc>
                  <a:txBody>
                    <a:bodyPr/>
                    <a:lstStyle/>
                    <a:p>
                      <a:pPr algn="ctr"/>
                      <a:r>
                        <a:rPr lang="en-PH" sz="2000" dirty="0"/>
                        <a:t>Category</a:t>
                      </a:r>
                      <a:endParaRPr lang="en-US" sz="2000" dirty="0"/>
                    </a:p>
                  </a:txBody>
                  <a:tcPr/>
                </a:tc>
                <a:tc>
                  <a:txBody>
                    <a:bodyPr/>
                    <a:lstStyle/>
                    <a:p>
                      <a:pPr algn="ctr"/>
                      <a:r>
                        <a:rPr lang="en-PH" sz="2000" dirty="0"/>
                        <a:t>Prescribed Training</a:t>
                      </a:r>
                      <a:endParaRPr lang="en-US" sz="2000" dirty="0"/>
                    </a:p>
                  </a:txBody>
                  <a:tcPr/>
                </a:tc>
                <a:tc>
                  <a:txBody>
                    <a:bodyPr/>
                    <a:lstStyle/>
                    <a:p>
                      <a:pPr algn="ctr"/>
                      <a:r>
                        <a:rPr lang="en-PH" sz="2000" dirty="0"/>
                        <a:t>Minimum Experience</a:t>
                      </a:r>
                      <a:endParaRPr lang="en-US" sz="2000" dirty="0"/>
                    </a:p>
                  </a:txBody>
                  <a:tcPr/>
                </a:tc>
                <a:extLst>
                  <a:ext uri="{0D108BD9-81ED-4DB2-BD59-A6C34878D82A}">
                    <a16:rowId xmlns="" xmlns:a16="http://schemas.microsoft.com/office/drawing/2014/main" val="10000"/>
                  </a:ext>
                </a:extLst>
              </a:tr>
              <a:tr h="370840">
                <a:tc>
                  <a:txBody>
                    <a:bodyPr/>
                    <a:lstStyle/>
                    <a:p>
                      <a:pPr marL="0" marR="0" indent="0" algn="ctr" defTabSz="914400" rtl="0" eaLnBrk="1" fontAlgn="auto" latinLnBrk="0" hangingPunct="1">
                        <a:lnSpc>
                          <a:spcPct val="100000"/>
                        </a:lnSpc>
                        <a:spcBef>
                          <a:spcPts val="0"/>
                        </a:spcBef>
                        <a:spcAft>
                          <a:spcPts val="0"/>
                        </a:spcAft>
                        <a:buClrTx/>
                        <a:buSzTx/>
                        <a:buFontTx/>
                        <a:buNone/>
                        <a:defRPr/>
                      </a:pPr>
                      <a:r>
                        <a:rPr lang="en-PH" sz="2000" dirty="0"/>
                        <a:t>Safety Officer 4 (SO4)</a:t>
                      </a:r>
                      <a:endParaRPr lang="en-US" sz="2000" dirty="0"/>
                    </a:p>
                  </a:txBody>
                  <a:tcPr/>
                </a:tc>
                <a:tc>
                  <a:txBody>
                    <a:bodyPr/>
                    <a:lstStyle/>
                    <a:p>
                      <a:pPr marL="342900" indent="-342900" algn="l">
                        <a:buFont typeface="Arial" panose="020B0604020202020204" pitchFamily="34" charset="0"/>
                        <a:buChar char="•"/>
                      </a:pPr>
                      <a:r>
                        <a:rPr lang="en-PH" sz="2000" dirty="0"/>
                        <a:t>Mandatory 40-hour basic</a:t>
                      </a:r>
                      <a:r>
                        <a:rPr lang="en-PH" sz="2000" baseline="0" dirty="0"/>
                        <a:t> training;</a:t>
                      </a:r>
                    </a:p>
                    <a:p>
                      <a:pPr marL="342900" indent="-342900" algn="l">
                        <a:buFont typeface="Arial" panose="020B0604020202020204" pitchFamily="34" charset="0"/>
                        <a:buChar char="•"/>
                      </a:pPr>
                      <a:r>
                        <a:rPr lang="en-PH" sz="2000" baseline="0" dirty="0"/>
                        <a:t>Additional 80-hours of advance/specialized OSH training;</a:t>
                      </a:r>
                    </a:p>
                    <a:p>
                      <a:pPr marL="342900" indent="-342900" algn="l">
                        <a:buFont typeface="Arial" panose="020B0604020202020204" pitchFamily="34" charset="0"/>
                        <a:buChar char="•"/>
                      </a:pPr>
                      <a:r>
                        <a:rPr lang="en-PH" sz="2000" baseline="0" dirty="0"/>
                        <a:t>An aggregate of 320-hours of OSH related training or experience (additional training may be converted to years of experience where 80-hours of training may be equal to 1-year and vice versa;</a:t>
                      </a:r>
                    </a:p>
                    <a:p>
                      <a:pPr marL="342900" indent="-342900" algn="l">
                        <a:buFont typeface="Arial" panose="020B0604020202020204" pitchFamily="34" charset="0"/>
                        <a:buChar char="•"/>
                      </a:pPr>
                      <a:r>
                        <a:rPr lang="en-PH" sz="2000" baseline="0" dirty="0"/>
                        <a:t>Other requirements as prescribed by the OSH Standards.</a:t>
                      </a:r>
                      <a:endParaRPr lang="en-US" sz="2000" dirty="0"/>
                    </a:p>
                    <a:p>
                      <a:pPr marL="342900" indent="-342900" algn="ctr">
                        <a:buFont typeface="Arial" panose="020B0604020202020204" pitchFamily="34" charset="0"/>
                        <a:buChar char="•"/>
                      </a:pPr>
                      <a:endParaRPr lang="en-US" sz="2000" dirty="0"/>
                    </a:p>
                  </a:txBody>
                  <a:tcPr/>
                </a:tc>
                <a:tc>
                  <a:txBody>
                    <a:bodyPr/>
                    <a:lstStyle/>
                    <a:p>
                      <a:pPr algn="ctr"/>
                      <a:r>
                        <a:rPr lang="en-PH" sz="2000" dirty="0"/>
                        <a:t>Actual experience as SO3 for at least (4) years.</a:t>
                      </a:r>
                      <a:endParaRPr lang="en-US" sz="2000" dirty="0"/>
                    </a:p>
                  </a:txBody>
                  <a:tcPr/>
                </a:tc>
                <a:extLst>
                  <a:ext uri="{0D108BD9-81ED-4DB2-BD59-A6C34878D82A}">
                    <a16:rowId xmlns="" xmlns:a16="http://schemas.microsoft.com/office/drawing/2014/main" val="10001"/>
                  </a:ext>
                </a:extLst>
              </a:tr>
            </a:tbl>
          </a:graphicData>
        </a:graphic>
      </p:graphicFrame>
    </p:spTree>
    <p:extLst>
      <p:ext uri="{BB962C8B-B14F-4D97-AF65-F5344CB8AC3E}">
        <p14:creationId xmlns:p14="http://schemas.microsoft.com/office/powerpoint/2010/main" val="3288496406"/>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15962"/>
          </a:xfrm>
        </p:spPr>
        <p:style>
          <a:lnRef idx="1">
            <a:schemeClr val="accent3"/>
          </a:lnRef>
          <a:fillRef idx="2">
            <a:schemeClr val="accent3"/>
          </a:fillRef>
          <a:effectRef idx="1">
            <a:schemeClr val="accent3"/>
          </a:effectRef>
          <a:fontRef idx="minor">
            <a:schemeClr val="dk1"/>
          </a:fontRef>
        </p:style>
        <p:txBody>
          <a:bodyPr>
            <a:normAutofit fontScale="90000"/>
          </a:bodyPr>
          <a:lstStyle/>
          <a:p>
            <a:pPr algn="l"/>
            <a:r>
              <a:rPr lang="en-PH" dirty="0">
                <a:latin typeface="Britannic Bold" pitchFamily="34" charset="0"/>
              </a:rPr>
              <a:t>Section 14: Safety Officer</a:t>
            </a:r>
            <a:endParaRPr lang="en-US" dirty="0">
              <a:latin typeface="Britannic Bold" pitchFamily="34" charset="0"/>
            </a:endParaRPr>
          </a:p>
        </p:txBody>
      </p:sp>
      <p:sp>
        <p:nvSpPr>
          <p:cNvPr id="5" name="AutoShape 2" descr="Related image"/>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en-US"/>
          </a:p>
        </p:txBody>
      </p:sp>
      <p:graphicFrame>
        <p:nvGraphicFramePr>
          <p:cNvPr id="4" name="Table 3"/>
          <p:cNvGraphicFramePr>
            <a:graphicFrameLocks noGrp="1"/>
          </p:cNvGraphicFramePr>
          <p:nvPr/>
        </p:nvGraphicFramePr>
        <p:xfrm>
          <a:off x="0" y="1447800"/>
          <a:ext cx="9144000" cy="4968240"/>
        </p:xfrm>
        <a:graphic>
          <a:graphicData uri="http://schemas.openxmlformats.org/drawingml/2006/table">
            <a:tbl>
              <a:tblPr firstRow="1" bandRow="1">
                <a:tableStyleId>{7E9639D4-E3E2-4D34-9284-5A2195B3D0D7}</a:tableStyleId>
              </a:tblPr>
              <a:tblGrid>
                <a:gridCol w="2773489">
                  <a:extLst>
                    <a:ext uri="{9D8B030D-6E8A-4147-A177-3AD203B41FA5}">
                      <a16:colId xmlns="" xmlns:a16="http://schemas.microsoft.com/office/drawing/2014/main" val="20000"/>
                    </a:ext>
                  </a:extLst>
                </a:gridCol>
                <a:gridCol w="2255711">
                  <a:extLst>
                    <a:ext uri="{9D8B030D-6E8A-4147-A177-3AD203B41FA5}">
                      <a16:colId xmlns="" xmlns:a16="http://schemas.microsoft.com/office/drawing/2014/main" val="20001"/>
                    </a:ext>
                  </a:extLst>
                </a:gridCol>
                <a:gridCol w="2233564">
                  <a:extLst>
                    <a:ext uri="{9D8B030D-6E8A-4147-A177-3AD203B41FA5}">
                      <a16:colId xmlns="" xmlns:a16="http://schemas.microsoft.com/office/drawing/2014/main" val="20002"/>
                    </a:ext>
                  </a:extLst>
                </a:gridCol>
                <a:gridCol w="1881236">
                  <a:extLst>
                    <a:ext uri="{9D8B030D-6E8A-4147-A177-3AD203B41FA5}">
                      <a16:colId xmlns="" xmlns:a16="http://schemas.microsoft.com/office/drawing/2014/main" val="20003"/>
                    </a:ext>
                  </a:extLst>
                </a:gridCol>
              </a:tblGrid>
              <a:tr h="390163">
                <a:tc>
                  <a:txBody>
                    <a:bodyPr/>
                    <a:lstStyle/>
                    <a:p>
                      <a:pPr algn="ctr"/>
                      <a:r>
                        <a:rPr lang="en-PH" sz="2000" dirty="0"/>
                        <a:t>Number of Workers</a:t>
                      </a:r>
                      <a:endParaRPr lang="en-US" sz="2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PH" sz="2000" dirty="0"/>
                        <a:t>Low Risk</a:t>
                      </a:r>
                      <a:endParaRPr lang="en-US" sz="2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PH" sz="2000" dirty="0"/>
                        <a:t>Medium Risk</a:t>
                      </a:r>
                      <a:endParaRPr lang="en-US" sz="2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PH" sz="2000" dirty="0"/>
                        <a:t>High Risk</a:t>
                      </a:r>
                      <a:endParaRPr lang="en-US" sz="2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10000"/>
                  </a:ext>
                </a:extLst>
              </a:tr>
              <a:tr h="390163">
                <a:tc>
                  <a:txBody>
                    <a:bodyPr/>
                    <a:lstStyle/>
                    <a:p>
                      <a:pPr marL="0" marR="0" indent="0" algn="l" defTabSz="914400" rtl="0" eaLnBrk="1" fontAlgn="auto" latinLnBrk="0" hangingPunct="1">
                        <a:lnSpc>
                          <a:spcPct val="100000"/>
                        </a:lnSpc>
                        <a:spcBef>
                          <a:spcPts val="0"/>
                        </a:spcBef>
                        <a:spcAft>
                          <a:spcPts val="0"/>
                        </a:spcAft>
                        <a:buClrTx/>
                        <a:buSzTx/>
                        <a:buFontTx/>
                        <a:buNone/>
                        <a:defRPr/>
                      </a:pPr>
                      <a:r>
                        <a:rPr lang="en-PH" sz="2000" dirty="0"/>
                        <a:t>1-9</a:t>
                      </a:r>
                      <a:endParaRPr lang="en-US" sz="2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indent="0" algn="ctr">
                        <a:buFont typeface="Arial" panose="020B0604020202020204" pitchFamily="34" charset="0"/>
                        <a:buNone/>
                      </a:pPr>
                      <a:r>
                        <a:rPr lang="en-PH" sz="2000" dirty="0"/>
                        <a:t>(1) SO1</a:t>
                      </a:r>
                      <a:endParaRPr lang="en-US" sz="2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defRPr/>
                      </a:pPr>
                      <a:r>
                        <a:rPr lang="en-PH" sz="2000" dirty="0"/>
                        <a:t>(1) SO1</a:t>
                      </a:r>
                      <a:endParaRPr lang="en-US" sz="2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defRPr/>
                      </a:pPr>
                      <a:r>
                        <a:rPr lang="en-PH" sz="2000" dirty="0"/>
                        <a:t>(1) SO2</a:t>
                      </a:r>
                      <a:endParaRPr lang="en-US" sz="2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10001"/>
                  </a:ext>
                </a:extLst>
              </a:tr>
              <a:tr h="390163">
                <a:tc>
                  <a:txBody>
                    <a:bodyPr/>
                    <a:lstStyle/>
                    <a:p>
                      <a:pPr marL="0" marR="0" indent="0" algn="l" defTabSz="914400" rtl="0" eaLnBrk="1" fontAlgn="auto" latinLnBrk="0" hangingPunct="1">
                        <a:lnSpc>
                          <a:spcPct val="100000"/>
                        </a:lnSpc>
                        <a:spcBef>
                          <a:spcPts val="0"/>
                        </a:spcBef>
                        <a:spcAft>
                          <a:spcPts val="0"/>
                        </a:spcAft>
                        <a:buClrTx/>
                        <a:buSzTx/>
                        <a:buFontTx/>
                        <a:buNone/>
                        <a:defRPr/>
                      </a:pPr>
                      <a:r>
                        <a:rPr lang="en-PH" sz="2000" dirty="0"/>
                        <a:t>10-</a:t>
                      </a:r>
                      <a:r>
                        <a:rPr lang="en-PH" sz="2000" baseline="0" dirty="0"/>
                        <a:t>50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indent="0" algn="ctr">
                        <a:buFont typeface="Arial" panose="020B0604020202020204" pitchFamily="34" charset="0"/>
                        <a:buNone/>
                      </a:pPr>
                      <a:r>
                        <a:rPr lang="en-PH" sz="2000" dirty="0"/>
                        <a:t>(1)</a:t>
                      </a:r>
                      <a:r>
                        <a:rPr lang="en-PH" sz="2000" baseline="0" dirty="0"/>
                        <a:t> SO1</a:t>
                      </a:r>
                      <a:endParaRPr lang="en-US" sz="2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2">
                  <a:txBody>
                    <a:bodyPr/>
                    <a:lstStyle/>
                    <a:p>
                      <a:pPr marL="0" marR="0" indent="0" algn="ctr" defTabSz="914400" rtl="0" eaLnBrk="1" fontAlgn="auto" latinLnBrk="0" hangingPunct="1">
                        <a:lnSpc>
                          <a:spcPct val="100000"/>
                        </a:lnSpc>
                        <a:spcBef>
                          <a:spcPts val="0"/>
                        </a:spcBef>
                        <a:spcAft>
                          <a:spcPts val="0"/>
                        </a:spcAft>
                        <a:buClrTx/>
                        <a:buSzTx/>
                        <a:buFontTx/>
                        <a:buNone/>
                        <a:defRPr/>
                      </a:pPr>
                      <a:r>
                        <a:rPr lang="en-PH" sz="2000" dirty="0"/>
                        <a:t>(1) SO2</a:t>
                      </a:r>
                      <a:endParaRPr lang="en-US" sz="20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defRPr/>
                      </a:pPr>
                      <a:r>
                        <a:rPr lang="en-PH" sz="2000" dirty="0"/>
                        <a:t>(1) SO3</a:t>
                      </a:r>
                      <a:endParaRPr lang="en-US" sz="2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10002"/>
                  </a:ext>
                </a:extLst>
              </a:tr>
              <a:tr h="390163">
                <a:tc>
                  <a:txBody>
                    <a:bodyPr/>
                    <a:lstStyle/>
                    <a:p>
                      <a:pPr marL="0" marR="0" indent="0" algn="l" defTabSz="914400" rtl="0" eaLnBrk="1" fontAlgn="auto" latinLnBrk="0" hangingPunct="1">
                        <a:lnSpc>
                          <a:spcPct val="100000"/>
                        </a:lnSpc>
                        <a:spcBef>
                          <a:spcPts val="0"/>
                        </a:spcBef>
                        <a:spcAft>
                          <a:spcPts val="0"/>
                        </a:spcAft>
                        <a:buClrTx/>
                        <a:buSzTx/>
                        <a:buFontTx/>
                        <a:buNone/>
                        <a:defRPr/>
                      </a:pPr>
                      <a:r>
                        <a:rPr lang="en-PH" sz="2000" dirty="0"/>
                        <a:t>51-99</a:t>
                      </a:r>
                      <a:endParaRPr lang="en-US" sz="2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2">
                  <a:txBody>
                    <a:bodyPr/>
                    <a:lstStyle/>
                    <a:p>
                      <a:pPr marL="0" indent="0" algn="ctr">
                        <a:buFont typeface="Arial" panose="020B0604020202020204" pitchFamily="34" charset="0"/>
                        <a:buNone/>
                      </a:pPr>
                      <a:r>
                        <a:rPr lang="en-PH" sz="2000" dirty="0"/>
                        <a:t>(1) SO2</a:t>
                      </a:r>
                      <a:endParaRPr lang="en-US" sz="20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endParaRPr lang="en-US"/>
                    </a:p>
                  </a:txBody>
                  <a:tcPr/>
                </a:tc>
                <a:tc rowSpan="2">
                  <a:txBody>
                    <a:bodyPr/>
                    <a:lstStyle/>
                    <a:p>
                      <a:pPr marL="0" indent="0" algn="ctr">
                        <a:buFont typeface="Arial" panose="020B0604020202020204" pitchFamily="34" charset="0"/>
                        <a:buNone/>
                      </a:pPr>
                      <a:r>
                        <a:rPr lang="en-PH" sz="2000" dirty="0">
                          <a:solidFill>
                            <a:schemeClr val="tx1"/>
                          </a:solidFill>
                        </a:rPr>
                        <a:t>(1</a:t>
                      </a:r>
                      <a:r>
                        <a:rPr lang="en-PH" sz="2000" dirty="0"/>
                        <a:t>) SO2 </a:t>
                      </a:r>
                      <a:r>
                        <a:rPr lang="en-PH" sz="2000" dirty="0">
                          <a:solidFill>
                            <a:schemeClr val="tx1"/>
                          </a:solidFill>
                        </a:rPr>
                        <a:t>&amp;</a:t>
                      </a:r>
                      <a:r>
                        <a:rPr lang="en-PH" sz="2000" dirty="0"/>
                        <a:t> (1) SO3</a:t>
                      </a:r>
                      <a:endParaRPr lang="en-US" sz="2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10003"/>
                  </a:ext>
                </a:extLst>
              </a:tr>
              <a:tr h="390163">
                <a:tc>
                  <a:txBody>
                    <a:bodyPr/>
                    <a:lstStyle/>
                    <a:p>
                      <a:pPr marL="0" marR="0" indent="0" algn="l" defTabSz="914400" rtl="0" eaLnBrk="1" fontAlgn="auto" latinLnBrk="0" hangingPunct="1">
                        <a:lnSpc>
                          <a:spcPct val="100000"/>
                        </a:lnSpc>
                        <a:spcBef>
                          <a:spcPts val="0"/>
                        </a:spcBef>
                        <a:spcAft>
                          <a:spcPts val="0"/>
                        </a:spcAft>
                        <a:buClrTx/>
                        <a:buSzTx/>
                        <a:buFontTx/>
                        <a:buNone/>
                        <a:defRPr/>
                      </a:pPr>
                      <a:r>
                        <a:rPr lang="en-PH" sz="2000" dirty="0"/>
                        <a:t>100-199</a:t>
                      </a:r>
                      <a:endParaRPr lang="en-US" sz="2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endParaRPr lang="en-US"/>
                    </a:p>
                  </a:txBody>
                  <a:tcPr/>
                </a:tc>
                <a:tc rowSpan="2">
                  <a:txBody>
                    <a:bodyPr/>
                    <a:lstStyle/>
                    <a:p>
                      <a:pPr marL="0" marR="0" indent="0" algn="ctr" defTabSz="914400" rtl="0" eaLnBrk="1" fontAlgn="auto" latinLnBrk="0" hangingPunct="1">
                        <a:lnSpc>
                          <a:spcPct val="100000"/>
                        </a:lnSpc>
                        <a:spcBef>
                          <a:spcPts val="0"/>
                        </a:spcBef>
                        <a:spcAft>
                          <a:spcPts val="0"/>
                        </a:spcAft>
                        <a:buClrTx/>
                        <a:buSzTx/>
                        <a:buFontTx/>
                        <a:buNone/>
                        <a:defRPr/>
                      </a:pPr>
                      <a:r>
                        <a:rPr lang="en-PH" sz="2000" dirty="0"/>
                        <a:t>(1) SO2 </a:t>
                      </a:r>
                      <a:r>
                        <a:rPr lang="en-PH" sz="2000" dirty="0">
                          <a:solidFill>
                            <a:schemeClr val="tx1"/>
                          </a:solidFill>
                        </a:rPr>
                        <a:t>&amp;</a:t>
                      </a:r>
                      <a:r>
                        <a:rPr lang="en-PH" sz="2000" dirty="0"/>
                        <a:t> (1) SO3</a:t>
                      </a:r>
                      <a:endParaRPr lang="en-US" sz="20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10004"/>
                  </a:ext>
                </a:extLst>
              </a:tr>
              <a:tr h="390163">
                <a:tc>
                  <a:txBody>
                    <a:bodyPr/>
                    <a:lstStyle/>
                    <a:p>
                      <a:pPr marL="0" marR="0" indent="0" algn="l" defTabSz="914400" rtl="0" eaLnBrk="1" fontAlgn="auto" latinLnBrk="0" hangingPunct="1">
                        <a:lnSpc>
                          <a:spcPct val="100000"/>
                        </a:lnSpc>
                        <a:spcBef>
                          <a:spcPts val="0"/>
                        </a:spcBef>
                        <a:spcAft>
                          <a:spcPts val="0"/>
                        </a:spcAft>
                        <a:buClrTx/>
                        <a:buSzTx/>
                        <a:buFontTx/>
                        <a:buNone/>
                        <a:defRPr/>
                      </a:pPr>
                      <a:r>
                        <a:rPr lang="en-PH" sz="2000" dirty="0"/>
                        <a:t>200-250</a:t>
                      </a:r>
                      <a:endParaRPr lang="en-US" sz="2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indent="0" algn="ctr">
                        <a:buFont typeface="Arial" panose="020B0604020202020204" pitchFamily="34" charset="0"/>
                        <a:buNone/>
                      </a:pPr>
                      <a:r>
                        <a:rPr lang="en-PH" sz="2000" dirty="0"/>
                        <a:t>(2) SO2 or (1) SO3</a:t>
                      </a:r>
                      <a:endParaRPr lang="en-US" sz="2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endParaRPr lang="en-US"/>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defRPr/>
                      </a:pPr>
                      <a:r>
                        <a:rPr lang="en-PH" sz="2000" dirty="0"/>
                        <a:t>(2)</a:t>
                      </a:r>
                      <a:r>
                        <a:rPr lang="en-PH" sz="2000" baseline="0" dirty="0"/>
                        <a:t> SO3</a:t>
                      </a:r>
                      <a:endParaRPr lang="en-US" sz="2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10005"/>
                  </a:ext>
                </a:extLst>
              </a:tr>
              <a:tr h="390163">
                <a:tc>
                  <a:txBody>
                    <a:bodyPr/>
                    <a:lstStyle/>
                    <a:p>
                      <a:pPr marL="0" marR="0" indent="0" algn="l" defTabSz="914400" rtl="0" eaLnBrk="1" fontAlgn="auto" latinLnBrk="0" hangingPunct="1">
                        <a:lnSpc>
                          <a:spcPct val="100000"/>
                        </a:lnSpc>
                        <a:spcBef>
                          <a:spcPts val="0"/>
                        </a:spcBef>
                        <a:spcAft>
                          <a:spcPts val="0"/>
                        </a:spcAft>
                        <a:buClrTx/>
                        <a:buSzTx/>
                        <a:buFontTx/>
                        <a:buNone/>
                        <a:defRPr/>
                      </a:pPr>
                      <a:r>
                        <a:rPr lang="en-PH" sz="2000" dirty="0"/>
                        <a:t>251-500</a:t>
                      </a:r>
                      <a:endParaRPr lang="en-US" sz="2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2">
                  <a:txBody>
                    <a:bodyPr/>
                    <a:lstStyle/>
                    <a:p>
                      <a:pPr marL="0" marR="0" indent="0" algn="ctr" defTabSz="914400" rtl="0" eaLnBrk="1" fontAlgn="auto" latinLnBrk="0" hangingPunct="1">
                        <a:lnSpc>
                          <a:spcPct val="100000"/>
                        </a:lnSpc>
                        <a:spcBef>
                          <a:spcPts val="0"/>
                        </a:spcBef>
                        <a:spcAft>
                          <a:spcPts val="0"/>
                        </a:spcAft>
                        <a:buClrTx/>
                        <a:buSzTx/>
                        <a:buFont typeface="Arial" panose="020B0604020202020204" pitchFamily="34" charset="0"/>
                        <a:buNone/>
                        <a:defRPr/>
                      </a:pPr>
                      <a:r>
                        <a:rPr lang="en-PH" sz="2000" dirty="0"/>
                        <a:t>(2) SO2 &amp;</a:t>
                      </a:r>
                      <a:r>
                        <a:rPr lang="en-PH" sz="2000" baseline="0" dirty="0"/>
                        <a:t> </a:t>
                      </a:r>
                      <a:r>
                        <a:rPr lang="en-PH" sz="2000" dirty="0"/>
                        <a:t>(1) SO3</a:t>
                      </a:r>
                      <a:endParaRPr lang="en-US" sz="20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3">
                  <a:txBody>
                    <a:bodyPr/>
                    <a:lstStyle/>
                    <a:p>
                      <a:pPr marL="0" marR="0" indent="0" algn="ctr" defTabSz="914400" rtl="0" eaLnBrk="1" fontAlgn="auto" latinLnBrk="0" hangingPunct="1">
                        <a:lnSpc>
                          <a:spcPct val="100000"/>
                        </a:lnSpc>
                        <a:spcBef>
                          <a:spcPts val="0"/>
                        </a:spcBef>
                        <a:spcAft>
                          <a:spcPts val="0"/>
                        </a:spcAft>
                        <a:buClrTx/>
                        <a:buSzTx/>
                        <a:buFontTx/>
                        <a:buNone/>
                        <a:defRPr/>
                      </a:pPr>
                      <a:r>
                        <a:rPr lang="en-PH" sz="2000" dirty="0"/>
                        <a:t>(2)</a:t>
                      </a:r>
                      <a:r>
                        <a:rPr lang="en-PH" sz="2000" baseline="0" dirty="0"/>
                        <a:t> SO3</a:t>
                      </a:r>
                      <a:endParaRPr lang="en-US" sz="20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3">
                  <a:txBody>
                    <a:bodyPr/>
                    <a:lstStyle/>
                    <a:p>
                      <a:pPr marL="457200" marR="0" indent="-457200" algn="ctr" defTabSz="914400" rtl="0" eaLnBrk="1" fontAlgn="auto" latinLnBrk="0" hangingPunct="1">
                        <a:lnSpc>
                          <a:spcPct val="100000"/>
                        </a:lnSpc>
                        <a:spcBef>
                          <a:spcPts val="0"/>
                        </a:spcBef>
                        <a:spcAft>
                          <a:spcPts val="0"/>
                        </a:spcAft>
                        <a:buClrTx/>
                        <a:buSzTx/>
                        <a:buFontTx/>
                        <a:buAutoNum type="arabicParenBoth"/>
                        <a:defRPr/>
                      </a:pPr>
                      <a:r>
                        <a:rPr lang="en-PH" sz="2000" dirty="0"/>
                        <a:t>SO2 &amp;</a:t>
                      </a:r>
                    </a:p>
                    <a:p>
                      <a:pPr marL="457200" marR="0" indent="-457200" algn="ctr" defTabSz="914400" rtl="0" eaLnBrk="1" fontAlgn="auto" latinLnBrk="0" hangingPunct="1">
                        <a:lnSpc>
                          <a:spcPct val="100000"/>
                        </a:lnSpc>
                        <a:spcBef>
                          <a:spcPts val="0"/>
                        </a:spcBef>
                        <a:spcAft>
                          <a:spcPts val="0"/>
                        </a:spcAft>
                        <a:buClrTx/>
                        <a:buSzTx/>
                        <a:buFontTx/>
                        <a:buAutoNum type="arabicParenBoth"/>
                        <a:defRPr/>
                      </a:pPr>
                      <a:r>
                        <a:rPr lang="en-PH" sz="2000" dirty="0"/>
                        <a:t>   SO3</a:t>
                      </a:r>
                      <a:endParaRPr lang="en-US" sz="20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10006"/>
                  </a:ext>
                </a:extLst>
              </a:tr>
              <a:tr h="390163">
                <a:tc>
                  <a:txBody>
                    <a:bodyPr/>
                    <a:lstStyle/>
                    <a:p>
                      <a:pPr marL="0" marR="0" indent="0" algn="l" defTabSz="914400" rtl="0" eaLnBrk="1" fontAlgn="auto" latinLnBrk="0" hangingPunct="1">
                        <a:lnSpc>
                          <a:spcPct val="100000"/>
                        </a:lnSpc>
                        <a:spcBef>
                          <a:spcPts val="0"/>
                        </a:spcBef>
                        <a:spcAft>
                          <a:spcPts val="0"/>
                        </a:spcAft>
                        <a:buClrTx/>
                        <a:buSzTx/>
                        <a:buFontTx/>
                        <a:buNone/>
                        <a:defRPr/>
                      </a:pPr>
                      <a:r>
                        <a:rPr lang="en-PH" sz="2000" dirty="0"/>
                        <a:t>501-750</a:t>
                      </a:r>
                      <a:endParaRPr lang="en-US" sz="2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endParaRPr lang="en-US"/>
                    </a:p>
                  </a:txBody>
                  <a:tcPr/>
                </a:tc>
                <a:tc vMerge="1">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10007"/>
                  </a:ext>
                </a:extLst>
              </a:tr>
              <a:tr h="390163">
                <a:tc>
                  <a:txBody>
                    <a:bodyPr/>
                    <a:lstStyle/>
                    <a:p>
                      <a:pPr marL="0" marR="0" indent="0" algn="l" defTabSz="914400" rtl="0" eaLnBrk="1" fontAlgn="auto" latinLnBrk="0" hangingPunct="1">
                        <a:lnSpc>
                          <a:spcPct val="100000"/>
                        </a:lnSpc>
                        <a:spcBef>
                          <a:spcPts val="0"/>
                        </a:spcBef>
                        <a:spcAft>
                          <a:spcPts val="0"/>
                        </a:spcAft>
                        <a:buClrTx/>
                        <a:buSzTx/>
                        <a:buFontTx/>
                        <a:buNone/>
                        <a:defRPr/>
                      </a:pPr>
                      <a:r>
                        <a:rPr lang="en-PH" sz="2000" dirty="0"/>
                        <a:t>751-1000</a:t>
                      </a:r>
                      <a:endParaRPr lang="en-US" sz="2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indent="0" algn="ctr">
                        <a:buFont typeface="Arial" panose="020B0604020202020204" pitchFamily="34" charset="0"/>
                        <a:buNone/>
                      </a:pPr>
                      <a:r>
                        <a:rPr lang="en-PH" sz="2000" dirty="0"/>
                        <a:t>(2)</a:t>
                      </a:r>
                      <a:r>
                        <a:rPr lang="en-PH" sz="2000" baseline="0" dirty="0"/>
                        <a:t> SO3</a:t>
                      </a:r>
                      <a:endParaRPr lang="en-US" sz="2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10008"/>
                  </a:ext>
                </a:extLst>
              </a:tr>
              <a:tr h="690288">
                <a:tc>
                  <a:txBody>
                    <a:bodyPr/>
                    <a:lstStyle/>
                    <a:p>
                      <a:pPr marL="0" marR="0" indent="0" algn="l" defTabSz="914400" rtl="0" eaLnBrk="1" fontAlgn="auto" latinLnBrk="0" hangingPunct="1">
                        <a:lnSpc>
                          <a:spcPct val="100000"/>
                        </a:lnSpc>
                        <a:spcBef>
                          <a:spcPts val="0"/>
                        </a:spcBef>
                        <a:spcAft>
                          <a:spcPts val="0"/>
                        </a:spcAft>
                        <a:buClrTx/>
                        <a:buSzTx/>
                        <a:buFontTx/>
                        <a:buNone/>
                        <a:defRPr/>
                      </a:pPr>
                      <a:r>
                        <a:rPr lang="en-PH" sz="2000" dirty="0"/>
                        <a:t>Every</a:t>
                      </a:r>
                      <a:r>
                        <a:rPr lang="en-PH" sz="2000" baseline="0" dirty="0"/>
                        <a:t> additional 250 or fraction thereof</a:t>
                      </a:r>
                      <a:endParaRPr lang="en-US" sz="2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indent="0" algn="ctr">
                        <a:buFont typeface="Arial" panose="020B0604020202020204" pitchFamily="34" charset="0"/>
                        <a:buNone/>
                      </a:pPr>
                      <a:r>
                        <a:rPr lang="en-PH" sz="2000" dirty="0"/>
                        <a:t>-</a:t>
                      </a:r>
                      <a:endParaRPr lang="en-US" sz="20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defRPr/>
                      </a:pPr>
                      <a:r>
                        <a:rPr lang="en-PH" sz="2000" dirty="0"/>
                        <a:t>-</a:t>
                      </a:r>
                      <a:endParaRPr lang="en-US" sz="20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defRPr/>
                      </a:pPr>
                      <a:r>
                        <a:rPr lang="en-PH" sz="2000" dirty="0"/>
                        <a:t>+(1)</a:t>
                      </a:r>
                      <a:r>
                        <a:rPr lang="en-PH" sz="2000" baseline="0" dirty="0"/>
                        <a:t> SO3 or SO4</a:t>
                      </a:r>
                      <a:endParaRPr lang="en-US" sz="20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10009"/>
                  </a:ext>
                </a:extLst>
              </a:tr>
              <a:tr h="690288">
                <a:tc>
                  <a:txBody>
                    <a:bodyPr/>
                    <a:lstStyle/>
                    <a:p>
                      <a:pPr marL="0" marR="0" indent="0" algn="l" defTabSz="914400" rtl="0" eaLnBrk="1" fontAlgn="auto" latinLnBrk="0" hangingPunct="1">
                        <a:lnSpc>
                          <a:spcPct val="100000"/>
                        </a:lnSpc>
                        <a:spcBef>
                          <a:spcPts val="0"/>
                        </a:spcBef>
                        <a:spcAft>
                          <a:spcPts val="0"/>
                        </a:spcAft>
                        <a:buClrTx/>
                        <a:buSzTx/>
                        <a:buFontTx/>
                        <a:buNone/>
                        <a:defRPr/>
                      </a:pPr>
                      <a:r>
                        <a:rPr lang="en-PH" sz="2000" dirty="0"/>
                        <a:t>Every</a:t>
                      </a:r>
                      <a:r>
                        <a:rPr lang="en-PH" sz="2000" baseline="0" dirty="0"/>
                        <a:t> additional 500 or fraction thereof</a:t>
                      </a:r>
                      <a:endParaRPr lang="en-US" sz="2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indent="0" algn="ctr">
                        <a:buFont typeface="Arial" panose="020B0604020202020204" pitchFamily="34" charset="0"/>
                        <a:buNone/>
                      </a:pPr>
                      <a:r>
                        <a:rPr lang="en-PH" sz="2000" dirty="0"/>
                        <a:t>+(1)</a:t>
                      </a:r>
                      <a:r>
                        <a:rPr lang="en-PH" sz="2000" baseline="0" dirty="0"/>
                        <a:t> SO3</a:t>
                      </a:r>
                      <a:endParaRPr lang="en-US" sz="20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indent="0" algn="ctr">
                        <a:buFont typeface="Arial" panose="020B0604020202020204" pitchFamily="34" charset="0"/>
                        <a:buNone/>
                      </a:pPr>
                      <a:r>
                        <a:rPr lang="en-PH" sz="2000" dirty="0"/>
                        <a:t>+(1)</a:t>
                      </a:r>
                      <a:r>
                        <a:rPr lang="en-PH" sz="2000" baseline="0" dirty="0"/>
                        <a:t> SO3 or SO4</a:t>
                      </a:r>
                      <a:endParaRPr lang="en-US" sz="20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PH" sz="2000" dirty="0"/>
                        <a:t>-</a:t>
                      </a:r>
                      <a:endParaRPr lang="en-US" sz="20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10010"/>
                  </a:ext>
                </a:extLst>
              </a:tr>
            </a:tbl>
          </a:graphicData>
        </a:graphic>
      </p:graphicFrame>
    </p:spTree>
    <p:extLst>
      <p:ext uri="{BB962C8B-B14F-4D97-AF65-F5344CB8AC3E}">
        <p14:creationId xmlns:p14="http://schemas.microsoft.com/office/powerpoint/2010/main" val="269881029"/>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08102932"/>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609599" y="998097"/>
            <a:ext cx="7905865" cy="972361"/>
          </a:xfrm>
          <a:ln w="38100">
            <a:solidFill>
              <a:schemeClr val="tx1"/>
            </a:solidFill>
          </a:ln>
        </p:spPr>
        <p:txBody>
          <a:bodyPr/>
          <a:lstStyle/>
          <a:p>
            <a:r>
              <a:rPr lang="en-US" sz="3001" dirty="0">
                <a:solidFill>
                  <a:srgbClr val="FF0000"/>
                </a:solidFill>
              </a:rPr>
              <a:t>Occupational Safety and Health Standards (OSHS)</a:t>
            </a:r>
          </a:p>
        </p:txBody>
      </p:sp>
      <p:sp>
        <p:nvSpPr>
          <p:cNvPr id="6" name="Content Placeholder 5"/>
          <p:cNvSpPr>
            <a:spLocks noGrp="1"/>
          </p:cNvSpPr>
          <p:nvPr>
            <p:ph idx="1"/>
          </p:nvPr>
        </p:nvSpPr>
        <p:spPr>
          <a:xfrm>
            <a:off x="609598" y="2402619"/>
            <a:ext cx="7905866" cy="3025124"/>
          </a:xfrm>
          <a:ln w="38100">
            <a:solidFill>
              <a:srgbClr val="FF0000"/>
            </a:solidFill>
          </a:ln>
        </p:spPr>
        <p:txBody>
          <a:bodyPr/>
          <a:lstStyle/>
          <a:p>
            <a:pPr marL="0" indent="0">
              <a:buNone/>
            </a:pPr>
            <a:r>
              <a:rPr lang="en-US" sz="3001" b="1" dirty="0"/>
              <a:t>Rule 1995: Penal Provision</a:t>
            </a:r>
          </a:p>
          <a:p>
            <a:pPr marL="0" indent="0">
              <a:buNone/>
            </a:pPr>
            <a:endParaRPr lang="en-US" sz="3001" b="1" dirty="0"/>
          </a:p>
          <a:p>
            <a:pPr marL="0" indent="0" algn="just">
              <a:buNone/>
            </a:pPr>
            <a:r>
              <a:rPr lang="en-US" sz="3001" b="1" dirty="0"/>
              <a:t>All violations of the provisions of this      Standards shall be subject to the            applicable penalties provided for in the   Labor Code, PD 442 as amended</a:t>
            </a:r>
          </a:p>
        </p:txBody>
      </p:sp>
    </p:spTree>
    <p:extLst>
      <p:ext uri="{BB962C8B-B14F-4D97-AF65-F5344CB8AC3E}">
        <p14:creationId xmlns:p14="http://schemas.microsoft.com/office/powerpoint/2010/main" val="1242292830"/>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42692" y="944077"/>
            <a:ext cx="6347713" cy="540201"/>
          </a:xfrm>
          <a:ln w="38100">
            <a:solidFill>
              <a:schemeClr val="tx1"/>
            </a:solidFill>
          </a:ln>
        </p:spPr>
        <p:txBody>
          <a:bodyPr>
            <a:normAutofit fontScale="90000"/>
          </a:bodyPr>
          <a:lstStyle/>
          <a:p>
            <a:r>
              <a:rPr lang="en-US" dirty="0">
                <a:solidFill>
                  <a:srgbClr val="FF0000"/>
                </a:solidFill>
              </a:rPr>
              <a:t>Labor Code</a:t>
            </a:r>
          </a:p>
        </p:txBody>
      </p:sp>
      <p:sp>
        <p:nvSpPr>
          <p:cNvPr id="3" name="Content Placeholder 2"/>
          <p:cNvSpPr>
            <a:spLocks noGrp="1"/>
          </p:cNvSpPr>
          <p:nvPr>
            <p:ph idx="1"/>
          </p:nvPr>
        </p:nvSpPr>
        <p:spPr>
          <a:xfrm>
            <a:off x="609595" y="1862418"/>
            <a:ext cx="8013906" cy="3823858"/>
          </a:xfrm>
          <a:ln w="38100">
            <a:solidFill>
              <a:srgbClr val="FF0000"/>
            </a:solidFill>
          </a:ln>
        </p:spPr>
        <p:txBody>
          <a:bodyPr/>
          <a:lstStyle/>
          <a:p>
            <a:pPr marL="0" indent="0" algn="just">
              <a:buNone/>
            </a:pPr>
            <a:r>
              <a:rPr lang="en-US" dirty="0"/>
              <a:t>	</a:t>
            </a:r>
            <a:r>
              <a:rPr lang="en-US" sz="2701" b="1" dirty="0"/>
              <a:t>Art. 303 (288). Penalties. ..., any                 violation of the provisions of this Code            declared unlawful to be unlawful or               penal in nature shall be punished with a   fine of not less than </a:t>
            </a:r>
            <a:r>
              <a:rPr lang="en-US" sz="2701" b="1" dirty="0">
                <a:solidFill>
                  <a:srgbClr val="FF0000"/>
                </a:solidFill>
              </a:rPr>
              <a:t>P1,000.00</a:t>
            </a:r>
            <a:r>
              <a:rPr lang="en-US" sz="2701" b="1" dirty="0"/>
              <a:t> nor more   than      </a:t>
            </a:r>
            <a:r>
              <a:rPr lang="en-US" sz="2701" b="1" dirty="0">
                <a:solidFill>
                  <a:srgbClr val="FF0000"/>
                </a:solidFill>
              </a:rPr>
              <a:t>P10,000.00</a:t>
            </a:r>
            <a:r>
              <a:rPr lang="en-US" sz="2701" b="1" dirty="0"/>
              <a:t>, or imprisonment of  not  less than </a:t>
            </a:r>
            <a:r>
              <a:rPr lang="en-US" sz="2701" b="1" dirty="0">
                <a:solidFill>
                  <a:srgbClr val="FF0000"/>
                </a:solidFill>
              </a:rPr>
              <a:t>three months</a:t>
            </a:r>
            <a:r>
              <a:rPr lang="en-US" sz="2701" b="1" dirty="0"/>
              <a:t> nor more   than    </a:t>
            </a:r>
            <a:r>
              <a:rPr lang="en-US" sz="2701" b="1" dirty="0">
                <a:solidFill>
                  <a:srgbClr val="FF0000"/>
                </a:solidFill>
              </a:rPr>
              <a:t>three years</a:t>
            </a:r>
            <a:r>
              <a:rPr lang="en-US" sz="2701" b="1" dirty="0"/>
              <a:t>, or both such fine and imprisonment at the          discretion of the court.  </a:t>
            </a:r>
          </a:p>
        </p:txBody>
      </p:sp>
    </p:spTree>
    <p:extLst>
      <p:ext uri="{BB962C8B-B14F-4D97-AF65-F5344CB8AC3E}">
        <p14:creationId xmlns:p14="http://schemas.microsoft.com/office/powerpoint/2010/main" val="3911442613"/>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a:xfrm>
            <a:off x="800100" y="152400"/>
            <a:ext cx="7543800" cy="304800"/>
          </a:xfrm>
        </p:spPr>
        <p:txBody>
          <a:bodyPr>
            <a:normAutofit fontScale="90000"/>
          </a:bodyPr>
          <a:lstStyle/>
          <a:p>
            <a:pPr algn="ctr" eaLnBrk="1" hangingPunct="1"/>
            <a:r>
              <a:rPr lang="en-US" sz="3200" b="1" dirty="0">
                <a:solidFill>
                  <a:srgbClr val="FF0000"/>
                </a:solidFill>
              </a:rPr>
              <a:t>TABLE OF CONTENTS</a:t>
            </a:r>
          </a:p>
        </p:txBody>
      </p:sp>
      <p:sp>
        <p:nvSpPr>
          <p:cNvPr id="13315" name="Content Placeholder 2"/>
          <p:cNvSpPr>
            <a:spLocks noGrp="1"/>
          </p:cNvSpPr>
          <p:nvPr>
            <p:ph idx="1"/>
          </p:nvPr>
        </p:nvSpPr>
        <p:spPr>
          <a:xfrm>
            <a:off x="800100" y="609600"/>
            <a:ext cx="7962900" cy="6096000"/>
          </a:xfrm>
        </p:spPr>
        <p:txBody>
          <a:bodyPr>
            <a:normAutofit fontScale="62500" lnSpcReduction="20000"/>
          </a:bodyPr>
          <a:lstStyle/>
          <a:p>
            <a:pPr eaLnBrk="1" hangingPunct="1">
              <a:buFont typeface="Wingdings" pitchFamily="2" charset="2"/>
              <a:buNone/>
            </a:pPr>
            <a:r>
              <a:rPr lang="en-US" sz="3400" b="1" dirty="0">
                <a:solidFill>
                  <a:schemeClr val="tx1"/>
                </a:solidFill>
              </a:rPr>
              <a:t>Sec. 1. 		Declaration of Policy</a:t>
            </a:r>
          </a:p>
          <a:p>
            <a:pPr eaLnBrk="1" hangingPunct="1">
              <a:buFont typeface="Wingdings" pitchFamily="2" charset="2"/>
              <a:buNone/>
            </a:pPr>
            <a:r>
              <a:rPr lang="en-US" sz="3400" b="1" dirty="0">
                <a:solidFill>
                  <a:schemeClr val="tx1"/>
                </a:solidFill>
              </a:rPr>
              <a:t>Sec. 2.		Coverage</a:t>
            </a:r>
          </a:p>
          <a:p>
            <a:pPr eaLnBrk="1" hangingPunct="1">
              <a:buFont typeface="Wingdings" pitchFamily="2" charset="2"/>
              <a:buNone/>
            </a:pPr>
            <a:r>
              <a:rPr lang="en-US" sz="3400" b="1" dirty="0">
                <a:solidFill>
                  <a:schemeClr val="tx1"/>
                </a:solidFill>
              </a:rPr>
              <a:t>Sec. 3.		Definition of Terms</a:t>
            </a:r>
          </a:p>
          <a:p>
            <a:pPr eaLnBrk="1" hangingPunct="1">
              <a:buFont typeface="Wingdings" pitchFamily="2" charset="2"/>
              <a:buNone/>
            </a:pPr>
            <a:r>
              <a:rPr lang="en-US" sz="3400" b="1" dirty="0">
                <a:solidFill>
                  <a:schemeClr val="tx1"/>
                </a:solidFill>
              </a:rPr>
              <a:t>Sec. 4.		Duties of ER/EE and other Persons</a:t>
            </a:r>
          </a:p>
          <a:p>
            <a:pPr eaLnBrk="1" hangingPunct="1">
              <a:buFont typeface="Wingdings" pitchFamily="2" charset="2"/>
              <a:buNone/>
            </a:pPr>
            <a:r>
              <a:rPr lang="en-US" sz="3400" b="1" dirty="0"/>
              <a:t>Sec. 5. 		Workers’ Right to Know </a:t>
            </a:r>
          </a:p>
          <a:p>
            <a:pPr eaLnBrk="1" hangingPunct="1">
              <a:buFont typeface="Wingdings" pitchFamily="2" charset="2"/>
              <a:buNone/>
            </a:pPr>
            <a:r>
              <a:rPr lang="en-US" sz="3400" b="1" dirty="0"/>
              <a:t>Sec. 6.		Workers’ Right to Refuse Unsafe Work</a:t>
            </a:r>
          </a:p>
          <a:p>
            <a:pPr eaLnBrk="1" hangingPunct="1">
              <a:buFont typeface="Wingdings" pitchFamily="2" charset="2"/>
              <a:buNone/>
            </a:pPr>
            <a:r>
              <a:rPr lang="en-US" sz="3400" b="1" dirty="0"/>
              <a:t>Sec. 7.		Workers’ Right to Report Accidents</a:t>
            </a:r>
          </a:p>
          <a:p>
            <a:pPr eaLnBrk="1" hangingPunct="1">
              <a:buFont typeface="Wingdings" pitchFamily="2" charset="2"/>
              <a:buNone/>
            </a:pPr>
            <a:r>
              <a:rPr lang="en-US" sz="3400" b="1" dirty="0"/>
              <a:t>Sec. 8</a:t>
            </a:r>
            <a:r>
              <a:rPr lang="en-US" sz="3400" b="1" dirty="0">
                <a:solidFill>
                  <a:schemeClr val="tx1"/>
                </a:solidFill>
              </a:rPr>
              <a:t>.		Workers’ Right to PPE </a:t>
            </a:r>
          </a:p>
          <a:p>
            <a:pPr eaLnBrk="1" hangingPunct="1">
              <a:buFont typeface="Wingdings" pitchFamily="2" charset="2"/>
              <a:buNone/>
            </a:pPr>
            <a:r>
              <a:rPr lang="en-US" sz="3400" b="1" dirty="0">
                <a:solidFill>
                  <a:schemeClr val="tx1"/>
                </a:solidFill>
              </a:rPr>
              <a:t>Sec. 9.		Safety Signage and Devices</a:t>
            </a:r>
          </a:p>
          <a:p>
            <a:pPr>
              <a:buNone/>
            </a:pPr>
            <a:r>
              <a:rPr lang="en-US" sz="3400" b="1" dirty="0">
                <a:solidFill>
                  <a:schemeClr val="tx1"/>
                </a:solidFill>
              </a:rPr>
              <a:t>Sec. 10.		Safety in </a:t>
            </a:r>
            <a:r>
              <a:rPr lang="en-US" sz="3400" b="1" dirty="0"/>
              <a:t>the Use of Equipment</a:t>
            </a:r>
          </a:p>
          <a:p>
            <a:pPr>
              <a:buNone/>
            </a:pPr>
            <a:r>
              <a:rPr lang="en-US" sz="3400" b="1" dirty="0"/>
              <a:t>Sec. 11.		OSH Information</a:t>
            </a:r>
          </a:p>
          <a:p>
            <a:pPr>
              <a:buNone/>
            </a:pPr>
            <a:r>
              <a:rPr lang="en-US" sz="3400" b="1" dirty="0"/>
              <a:t>Sec. 12.		OSH Program</a:t>
            </a:r>
          </a:p>
          <a:p>
            <a:pPr>
              <a:buNone/>
            </a:pPr>
            <a:r>
              <a:rPr lang="en-US" sz="3400" b="1" dirty="0"/>
              <a:t>Sec. 13.		OSH Committee</a:t>
            </a:r>
          </a:p>
          <a:p>
            <a:pPr>
              <a:buNone/>
            </a:pPr>
            <a:r>
              <a:rPr lang="en-US" sz="3400" b="1" dirty="0"/>
              <a:t>Sec. 14.		Safety Officer </a:t>
            </a:r>
          </a:p>
          <a:p>
            <a:pPr>
              <a:buNone/>
            </a:pPr>
            <a:r>
              <a:rPr lang="en-US" sz="3400" b="1" dirty="0"/>
              <a:t>Sec. 15. 		OH Personnel and Facilities</a:t>
            </a:r>
          </a:p>
          <a:p>
            <a:pPr>
              <a:buNone/>
            </a:pPr>
            <a:r>
              <a:rPr lang="en-US" sz="3400" b="1" dirty="0"/>
              <a:t>Sec. 16.		Safety and Health Training</a:t>
            </a:r>
          </a:p>
          <a:p>
            <a:pPr>
              <a:buNone/>
            </a:pPr>
            <a:r>
              <a:rPr lang="en-US" sz="3400" b="1" dirty="0"/>
              <a:t>Sec. 17.		OSH Reports</a:t>
            </a:r>
          </a:p>
          <a:p>
            <a:pPr eaLnBrk="1" hangingPunct="1">
              <a:buFont typeface="Wingdings" pitchFamily="2" charset="2"/>
              <a:buNone/>
            </a:pPr>
            <a:r>
              <a:rPr lang="en-US" sz="3400" dirty="0"/>
              <a:t>	</a:t>
            </a:r>
          </a:p>
        </p:txBody>
      </p:sp>
    </p:spTree>
    <p:extLst>
      <p:ext uri="{BB962C8B-B14F-4D97-AF65-F5344CB8AC3E}">
        <p14:creationId xmlns:p14="http://schemas.microsoft.com/office/powerpoint/2010/main" val="2626100908"/>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Content Placeholder 5"/>
          <p:cNvSpPr>
            <a:spLocks noGrp="1"/>
          </p:cNvSpPr>
          <p:nvPr>
            <p:ph idx="4294967295"/>
          </p:nvPr>
        </p:nvSpPr>
        <p:spPr>
          <a:xfrm>
            <a:off x="1295400" y="457200"/>
            <a:ext cx="7391400" cy="6248400"/>
          </a:xfrm>
        </p:spPr>
        <p:txBody>
          <a:bodyPr>
            <a:normAutofit fontScale="85000" lnSpcReduction="20000"/>
          </a:bodyPr>
          <a:lstStyle/>
          <a:p>
            <a:pPr>
              <a:buNone/>
            </a:pPr>
            <a:r>
              <a:rPr lang="en-US" sz="2400" b="1" dirty="0"/>
              <a:t>Sec. 18. 		Workers’ Competency Certification </a:t>
            </a:r>
          </a:p>
          <a:p>
            <a:pPr>
              <a:buNone/>
            </a:pPr>
            <a:r>
              <a:rPr lang="en-US" sz="2400" b="1" dirty="0"/>
              <a:t>Sec. 19.		Workers’ Welfare Facilities</a:t>
            </a:r>
          </a:p>
          <a:p>
            <a:pPr>
              <a:buNone/>
            </a:pPr>
            <a:r>
              <a:rPr lang="en-US" sz="2400" b="1" dirty="0"/>
              <a:t>Sec. 20.		All Other OSHS</a:t>
            </a:r>
          </a:p>
          <a:p>
            <a:pPr eaLnBrk="1" hangingPunct="1">
              <a:buFont typeface="Wingdings" pitchFamily="2" charset="2"/>
              <a:buNone/>
            </a:pPr>
            <a:r>
              <a:rPr lang="en-US" sz="2400" b="1" dirty="0">
                <a:solidFill>
                  <a:schemeClr val="tx1"/>
                </a:solidFill>
              </a:rPr>
              <a:t>Sec. 21.		Cost of Safety and Health Program</a:t>
            </a:r>
          </a:p>
          <a:p>
            <a:pPr eaLnBrk="1" hangingPunct="1">
              <a:buFont typeface="Wingdings" pitchFamily="2" charset="2"/>
              <a:buNone/>
            </a:pPr>
            <a:r>
              <a:rPr lang="en-US" sz="2400" b="1" dirty="0">
                <a:solidFill>
                  <a:schemeClr val="tx1"/>
                </a:solidFill>
              </a:rPr>
              <a:t>Sec. 22.		Employer’s Responsibility and Liability</a:t>
            </a:r>
          </a:p>
          <a:p>
            <a:pPr eaLnBrk="1" hangingPunct="1">
              <a:buFont typeface="Wingdings" pitchFamily="2" charset="2"/>
              <a:buNone/>
            </a:pPr>
            <a:r>
              <a:rPr lang="en-US" sz="2400" b="1" dirty="0">
                <a:solidFill>
                  <a:schemeClr val="tx1"/>
                </a:solidFill>
              </a:rPr>
              <a:t>Sec. 23.		</a:t>
            </a:r>
            <a:r>
              <a:rPr lang="en-US" sz="2400" b="1" dirty="0" err="1">
                <a:solidFill>
                  <a:schemeClr val="tx1"/>
                </a:solidFill>
              </a:rPr>
              <a:t>Visitorial</a:t>
            </a:r>
            <a:r>
              <a:rPr lang="en-US" sz="2400" b="1" dirty="0">
                <a:solidFill>
                  <a:schemeClr val="tx1"/>
                </a:solidFill>
              </a:rPr>
              <a:t> and Enforcement Power of the Secretary of 		Labor and Employment or his/her duly authorize 		representatives.</a:t>
            </a:r>
          </a:p>
          <a:p>
            <a:pPr eaLnBrk="1" hangingPunct="1">
              <a:buFont typeface="Wingdings" pitchFamily="2" charset="2"/>
              <a:buNone/>
            </a:pPr>
            <a:r>
              <a:rPr lang="en-US" sz="2400" b="1" dirty="0">
                <a:solidFill>
                  <a:schemeClr val="tx1"/>
                </a:solidFill>
              </a:rPr>
              <a:t>Sec. 24.		Payment of Workers during Work Stoppage Due to 		Imminent Danger </a:t>
            </a:r>
          </a:p>
          <a:p>
            <a:pPr eaLnBrk="1" hangingPunct="1">
              <a:buFont typeface="Wingdings" pitchFamily="2" charset="2"/>
              <a:buNone/>
            </a:pPr>
            <a:r>
              <a:rPr lang="en-US" sz="2400" b="1" dirty="0"/>
              <a:t>Sec. 25.	 	Delegation of Authority</a:t>
            </a:r>
          </a:p>
          <a:p>
            <a:pPr eaLnBrk="1" hangingPunct="1">
              <a:buFont typeface="Wingdings" pitchFamily="2" charset="2"/>
              <a:buNone/>
            </a:pPr>
            <a:r>
              <a:rPr lang="en-US" sz="2400" b="1" dirty="0">
                <a:solidFill>
                  <a:schemeClr val="tx1"/>
                </a:solidFill>
              </a:rPr>
              <a:t>Sec. 26.		Standards Setting Power of the Secretary of Labor 		and Employment</a:t>
            </a:r>
          </a:p>
          <a:p>
            <a:pPr eaLnBrk="1" hangingPunct="1">
              <a:buFont typeface="Wingdings" pitchFamily="2" charset="2"/>
              <a:buNone/>
            </a:pPr>
            <a:r>
              <a:rPr lang="en-US" sz="2400" b="1" dirty="0">
                <a:solidFill>
                  <a:schemeClr val="tx1"/>
                </a:solidFill>
              </a:rPr>
              <a:t>Sec. 27.		Employer’s Compensation Claim</a:t>
            </a:r>
          </a:p>
          <a:p>
            <a:pPr eaLnBrk="1" hangingPunct="1">
              <a:buFont typeface="Wingdings" pitchFamily="2" charset="2"/>
              <a:buNone/>
            </a:pPr>
            <a:r>
              <a:rPr lang="en-US" sz="2400" b="1" dirty="0">
                <a:solidFill>
                  <a:schemeClr val="tx1"/>
                </a:solidFill>
              </a:rPr>
              <a:t>Sec. 28. 		Incentives to Employers and Workers </a:t>
            </a:r>
          </a:p>
          <a:p>
            <a:pPr eaLnBrk="1" hangingPunct="1">
              <a:buFont typeface="Wingdings" pitchFamily="2" charset="2"/>
              <a:buNone/>
            </a:pPr>
            <a:r>
              <a:rPr lang="en-US" sz="2400" b="1" dirty="0">
                <a:solidFill>
                  <a:schemeClr val="tx1"/>
                </a:solidFill>
              </a:rPr>
              <a:t>Sec. 29.		Prohibited Acts and its Corresponding Penalties </a:t>
            </a:r>
          </a:p>
          <a:p>
            <a:pPr eaLnBrk="1" hangingPunct="1">
              <a:buFont typeface="Wingdings" pitchFamily="2" charset="2"/>
              <a:buNone/>
            </a:pPr>
            <a:r>
              <a:rPr lang="en-US" sz="2400" b="1" dirty="0">
                <a:solidFill>
                  <a:schemeClr val="tx1"/>
                </a:solidFill>
              </a:rPr>
              <a:t>Sec. 30.		Updated DOLE Computerized Inspection System</a:t>
            </a:r>
          </a:p>
          <a:p>
            <a:pPr eaLnBrk="1" hangingPunct="1">
              <a:buFont typeface="Wingdings" pitchFamily="2" charset="2"/>
              <a:buNone/>
            </a:pPr>
            <a:r>
              <a:rPr lang="en-US" sz="2400" b="1" dirty="0"/>
              <a:t>Sec. 31.	 	Inter-Government Coordination and Cooperation</a:t>
            </a:r>
          </a:p>
          <a:p>
            <a:pPr eaLnBrk="1" hangingPunct="1">
              <a:buFont typeface="Wingdings" pitchFamily="2" charset="2"/>
              <a:buNone/>
            </a:pPr>
            <a:r>
              <a:rPr lang="en-US" sz="2400" b="1" dirty="0"/>
              <a:t>Sec. 32. 		</a:t>
            </a:r>
            <a:r>
              <a:rPr lang="en-US" sz="2400" b="1" dirty="0" err="1"/>
              <a:t>Separability</a:t>
            </a:r>
            <a:r>
              <a:rPr lang="en-US" sz="2400" b="1" dirty="0"/>
              <a:t> Clause</a:t>
            </a:r>
          </a:p>
          <a:p>
            <a:pPr eaLnBrk="1" hangingPunct="1">
              <a:buFont typeface="Wingdings" pitchFamily="2" charset="2"/>
              <a:buNone/>
            </a:pPr>
            <a:r>
              <a:rPr lang="en-US" sz="2400" b="1" dirty="0">
                <a:solidFill>
                  <a:schemeClr val="tx1"/>
                </a:solidFill>
              </a:rPr>
              <a:t>Sec. 33. 		Repealing Clause</a:t>
            </a:r>
          </a:p>
          <a:p>
            <a:pPr eaLnBrk="1" hangingPunct="1">
              <a:buFont typeface="Wingdings" pitchFamily="2" charset="2"/>
              <a:buNone/>
            </a:pPr>
            <a:r>
              <a:rPr lang="en-US" sz="2400" b="1" dirty="0"/>
              <a:t>Sec. 34.	 	Effectivity</a:t>
            </a:r>
            <a:endParaRPr lang="en-US" sz="2400" b="1" dirty="0">
              <a:solidFill>
                <a:schemeClr val="tx1"/>
              </a:solidFill>
            </a:endParaRPr>
          </a:p>
        </p:txBody>
      </p:sp>
    </p:spTree>
    <p:extLst>
      <p:ext uri="{BB962C8B-B14F-4D97-AF65-F5344CB8AC3E}">
        <p14:creationId xmlns:p14="http://schemas.microsoft.com/office/powerpoint/2010/main" val="688576161"/>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1">
            <a:schemeClr val="accent3"/>
          </a:lnRef>
          <a:fillRef idx="2">
            <a:schemeClr val="accent3"/>
          </a:fillRef>
          <a:effectRef idx="1">
            <a:schemeClr val="accent3"/>
          </a:effectRef>
          <a:fontRef idx="minor">
            <a:schemeClr val="dk1"/>
          </a:fontRef>
        </p:style>
        <p:txBody>
          <a:bodyPr/>
          <a:lstStyle/>
          <a:p>
            <a:pPr algn="l"/>
            <a:r>
              <a:rPr lang="en-PH" dirty="0">
                <a:latin typeface="Britannic Bold" pitchFamily="34" charset="0"/>
              </a:rPr>
              <a:t>Section 1: Declaration of Policy</a:t>
            </a:r>
            <a:endParaRPr lang="en-US" dirty="0">
              <a:latin typeface="Britannic Bold" pitchFamily="34" charset="0"/>
            </a:endParaRPr>
          </a:p>
        </p:txBody>
      </p:sp>
      <p:sp>
        <p:nvSpPr>
          <p:cNvPr id="3" name="Content Placeholder 2"/>
          <p:cNvSpPr>
            <a:spLocks noGrp="1"/>
          </p:cNvSpPr>
          <p:nvPr>
            <p:ph idx="1"/>
          </p:nvPr>
        </p:nvSpPr>
        <p:spPr>
          <a:xfrm>
            <a:off x="5029200" y="1981200"/>
            <a:ext cx="3657600" cy="3200400"/>
          </a:xfrm>
        </p:spPr>
        <p:txBody>
          <a:bodyPr>
            <a:noAutofit/>
          </a:bodyPr>
          <a:lstStyle/>
          <a:p>
            <a:pPr marL="0" lvl="2" indent="0" algn="ctr">
              <a:buNone/>
            </a:pPr>
            <a:r>
              <a:rPr lang="en-PH" sz="3200" dirty="0">
                <a:latin typeface="Gill Sans MT" pitchFamily="34" charset="0"/>
              </a:rPr>
              <a:t>The state affirms </a:t>
            </a:r>
            <a:r>
              <a:rPr lang="en-PH" sz="3200" dirty="0" err="1">
                <a:latin typeface="Gill Sans MT" pitchFamily="34" charset="0"/>
              </a:rPr>
              <a:t>labor</a:t>
            </a:r>
            <a:r>
              <a:rPr lang="en-PH" sz="3200" dirty="0">
                <a:latin typeface="Gill Sans MT" pitchFamily="34" charset="0"/>
              </a:rPr>
              <a:t> as a primary social and economic force, and that a </a:t>
            </a:r>
          </a:p>
          <a:p>
            <a:pPr marL="0" lvl="2" indent="0" algn="ctr">
              <a:buNone/>
            </a:pPr>
            <a:r>
              <a:rPr lang="en-PH" sz="3200" u="sng" dirty="0">
                <a:solidFill>
                  <a:srgbClr val="FF0000"/>
                </a:solidFill>
                <a:latin typeface="Gill Sans MT" pitchFamily="34" charset="0"/>
              </a:rPr>
              <a:t>safe and healthy </a:t>
            </a:r>
            <a:r>
              <a:rPr lang="en-PH" sz="3200" u="sng">
                <a:solidFill>
                  <a:srgbClr val="FF0000"/>
                </a:solidFill>
                <a:latin typeface="Gill Sans MT" pitchFamily="34" charset="0"/>
              </a:rPr>
              <a:t>workforce</a:t>
            </a:r>
            <a:r>
              <a:rPr lang="en-PH" sz="3200">
                <a:latin typeface="Gill Sans MT" pitchFamily="34" charset="0"/>
              </a:rPr>
              <a:t> is </a:t>
            </a:r>
            <a:r>
              <a:rPr lang="en-PH" sz="3200" dirty="0">
                <a:latin typeface="Gill Sans MT" pitchFamily="34" charset="0"/>
              </a:rPr>
              <a:t>an integral aspect of </a:t>
            </a:r>
            <a:r>
              <a:rPr lang="en-PH" sz="3200" b="1" dirty="0">
                <a:solidFill>
                  <a:srgbClr val="FF0000"/>
                </a:solidFill>
                <a:latin typeface="Gill Sans MT" pitchFamily="34" charset="0"/>
              </a:rPr>
              <a:t>nation building</a:t>
            </a:r>
            <a:r>
              <a:rPr lang="en-PH" sz="3200" dirty="0">
                <a:latin typeface="Gill Sans MT" pitchFamily="34" charset="0"/>
              </a:rPr>
              <a:t>.</a:t>
            </a:r>
            <a:endParaRPr lang="en-US" sz="3200" dirty="0">
              <a:latin typeface="Gill Sans MT" pitchFamily="34" charset="0"/>
            </a:endParaRPr>
          </a:p>
        </p:txBody>
      </p:sp>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r="13885" b="5068"/>
          <a:stretch/>
        </p:blipFill>
        <p:spPr bwMode="auto">
          <a:xfrm>
            <a:off x="228600" y="2209801"/>
            <a:ext cx="4724399" cy="33998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27499953"/>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1">
            <a:schemeClr val="accent3"/>
          </a:lnRef>
          <a:fillRef idx="2">
            <a:schemeClr val="accent3"/>
          </a:fillRef>
          <a:effectRef idx="1">
            <a:schemeClr val="accent3"/>
          </a:effectRef>
          <a:fontRef idx="minor">
            <a:schemeClr val="dk1"/>
          </a:fontRef>
        </p:style>
        <p:txBody>
          <a:bodyPr/>
          <a:lstStyle/>
          <a:p>
            <a:pPr algn="l"/>
            <a:r>
              <a:rPr lang="en-PH" dirty="0">
                <a:latin typeface="Britannic Bold" pitchFamily="34" charset="0"/>
              </a:rPr>
              <a:t>Section 2: Coverage</a:t>
            </a:r>
            <a:endParaRPr lang="en-US" dirty="0">
              <a:latin typeface="Britannic Bold" pitchFamily="34" charset="0"/>
            </a:endParaRPr>
          </a:p>
        </p:txBody>
      </p:sp>
      <p:sp>
        <p:nvSpPr>
          <p:cNvPr id="3" name="Content Placeholder 2"/>
          <p:cNvSpPr>
            <a:spLocks noGrp="1"/>
          </p:cNvSpPr>
          <p:nvPr>
            <p:ph idx="1"/>
          </p:nvPr>
        </p:nvSpPr>
        <p:spPr>
          <a:xfrm>
            <a:off x="4743999" y="2155683"/>
            <a:ext cx="4266669" cy="3918234"/>
          </a:xfrm>
        </p:spPr>
        <p:txBody>
          <a:bodyPr>
            <a:normAutofit/>
          </a:bodyPr>
          <a:lstStyle/>
          <a:p>
            <a:pPr marL="0" indent="0" algn="ctr">
              <a:buNone/>
            </a:pPr>
            <a:r>
              <a:rPr lang="en-PH" dirty="0">
                <a:ln w="0"/>
                <a:effectLst>
                  <a:outerShdw blurRad="38100" dist="19050" dir="2700000" algn="tl" rotWithShape="0">
                    <a:schemeClr val="dk1">
                      <a:alpha val="40000"/>
                    </a:schemeClr>
                  </a:outerShdw>
                </a:effectLst>
                <a:latin typeface="Gill Sans MT" pitchFamily="34" charset="0"/>
              </a:rPr>
              <a:t>This act shall apply to </a:t>
            </a:r>
            <a:r>
              <a:rPr lang="en-PH" u="sng" dirty="0">
                <a:ln w="0"/>
                <a:solidFill>
                  <a:srgbClr val="FF0000"/>
                </a:solidFill>
                <a:effectLst>
                  <a:outerShdw blurRad="38100" dist="19050" dir="2700000" algn="tl" rotWithShape="0">
                    <a:schemeClr val="dk1">
                      <a:alpha val="40000"/>
                    </a:schemeClr>
                  </a:outerShdw>
                </a:effectLst>
                <a:latin typeface="Gill Sans MT" pitchFamily="34" charset="0"/>
              </a:rPr>
              <a:t>all establishments, projects and sites</a:t>
            </a:r>
            <a:r>
              <a:rPr lang="en-PH" dirty="0">
                <a:ln w="0"/>
                <a:effectLst>
                  <a:outerShdw blurRad="38100" dist="19050" dir="2700000" algn="tl" rotWithShape="0">
                    <a:schemeClr val="dk1">
                      <a:alpha val="40000"/>
                    </a:schemeClr>
                  </a:outerShdw>
                </a:effectLst>
                <a:latin typeface="Gill Sans MT" pitchFamily="34" charset="0"/>
              </a:rPr>
              <a:t>, and all other places where work is being undertaken in all branches of economic activity.</a:t>
            </a: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4267201"/>
            <a:ext cx="4331320" cy="23950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 y="1600200"/>
            <a:ext cx="4331320" cy="2514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18678303"/>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Slipstream</Template>
  <TotalTime>6847</TotalTime>
  <Words>1506</Words>
  <Application>Microsoft Office PowerPoint</Application>
  <PresentationFormat>On-screen Show (4:3)</PresentationFormat>
  <Paragraphs>215</Paragraphs>
  <Slides>32</Slides>
  <Notes>10</Notes>
  <HiddenSlides>0</HiddenSlides>
  <MMClips>0</MMClips>
  <ScaleCrop>false</ScaleCrop>
  <HeadingPairs>
    <vt:vector size="6" baseType="variant">
      <vt:variant>
        <vt:lpstr>Fonts Used</vt:lpstr>
      </vt:variant>
      <vt:variant>
        <vt:i4>13</vt:i4>
      </vt:variant>
      <vt:variant>
        <vt:lpstr>Theme</vt:lpstr>
      </vt:variant>
      <vt:variant>
        <vt:i4>1</vt:i4>
      </vt:variant>
      <vt:variant>
        <vt:lpstr>Slide Titles</vt:lpstr>
      </vt:variant>
      <vt:variant>
        <vt:i4>32</vt:i4>
      </vt:variant>
    </vt:vector>
  </HeadingPairs>
  <TitlesOfParts>
    <vt:vector size="46" baseType="lpstr">
      <vt:lpstr>맑은 고딕</vt:lpstr>
      <vt:lpstr>Arial</vt:lpstr>
      <vt:lpstr>Arial Narrow</vt:lpstr>
      <vt:lpstr>Britannic Bold</vt:lpstr>
      <vt:lpstr>Calibri</vt:lpstr>
      <vt:lpstr>Cambria</vt:lpstr>
      <vt:lpstr>Candara</vt:lpstr>
      <vt:lpstr>Centaur</vt:lpstr>
      <vt:lpstr>Forte</vt:lpstr>
      <vt:lpstr>Gill Sans MT</vt:lpstr>
      <vt:lpstr>Nixie One</vt:lpstr>
      <vt:lpstr>Tw Cen MT Condensed</vt:lpstr>
      <vt:lpstr>Wingdings</vt:lpstr>
      <vt:lpstr>Office Theme</vt:lpstr>
      <vt:lpstr>DOLE Department Order No. 198 Series of 2018  IRR of RA 11058 “An Act Strengthening Compliance with Occupational Safety and Health Standards and Providing Penalties for Violations Thereof ”  Signed: Dec. 6, 2018 Published: Jan. 9, 2019 (Phil. Star) Effective: Jan. 25, 2019</vt:lpstr>
      <vt:lpstr>RA 11058</vt:lpstr>
      <vt:lpstr>SALIENT FEATURES</vt:lpstr>
      <vt:lpstr>Occupational Safety and Health Standards (OSHS)</vt:lpstr>
      <vt:lpstr>Labor Code</vt:lpstr>
      <vt:lpstr>TABLE OF CONTENTS</vt:lpstr>
      <vt:lpstr>PowerPoint Presentation</vt:lpstr>
      <vt:lpstr>Section 1: Declaration of Policy</vt:lpstr>
      <vt:lpstr>Section 2: Coverage</vt:lpstr>
      <vt:lpstr>Section 2: Coverage</vt:lpstr>
      <vt:lpstr>Section 2: Coverage</vt:lpstr>
      <vt:lpstr>JOINT ADMINISTRATIVE ORDER NO. 2017-01  (January 31, 2017)</vt:lpstr>
      <vt:lpstr>JOINT MEMORANDUM CIRCULAR NO. ____ (Rules and Procedures on OSHS for Public Sector)</vt:lpstr>
      <vt:lpstr>Section 6: Workers’ Right to Refuse Work</vt:lpstr>
      <vt:lpstr>PowerPoint Presentation</vt:lpstr>
      <vt:lpstr>PowerPoint Presentation</vt:lpstr>
      <vt:lpstr> Sec. 29.  PROHIBITED ACTS &amp; ITS        CORRESPONDING PENALTIES           </vt:lpstr>
      <vt:lpstr> Four (4) Prohibited Acts            </vt:lpstr>
      <vt:lpstr>ROUTINE INSPECTION</vt:lpstr>
      <vt:lpstr>Preparation of Action Plan (Rule V, Sec. 3(f), D.O. 183-17)</vt:lpstr>
      <vt:lpstr>PROHIBITED ACTS AND  ITS CORRESPONDING PENALTIES</vt:lpstr>
      <vt:lpstr>PowerPoint Presentation</vt:lpstr>
      <vt:lpstr>PROHIBITED ACTS AND ITS CORRESPONDING PENALTIES</vt:lpstr>
      <vt:lpstr>PROHIBITED ACTS AND  ITS CORRESPONDING PENALTIES</vt:lpstr>
      <vt:lpstr>PROHIBITED ACTS AND  ITS CORRESPONDING PENALTIES</vt:lpstr>
      <vt:lpstr>D.O. 183-17 REVISED RULES ON THE ADMINISTRATION AND ENFORCEMENT OF LABOR LAWS PURSUANT TO ARTICLE 128 OF THE LABOR CODE, AS RENUMBERED</vt:lpstr>
      <vt:lpstr>REPEALING CLAUSE</vt:lpstr>
      <vt:lpstr>All Other Occupational Safety and Health Standards</vt:lpstr>
      <vt:lpstr>Section 14: Safety Officer</vt:lpstr>
      <vt:lpstr>Section 14: Safety Officer</vt:lpstr>
      <vt:lpstr>Section 14: Safety Officer</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Melveen</dc:creator>
  <cp:lastModifiedBy>HP</cp:lastModifiedBy>
  <cp:revision>268</cp:revision>
  <dcterms:created xsi:type="dcterms:W3CDTF">2018-05-25T14:09:48Z</dcterms:created>
  <dcterms:modified xsi:type="dcterms:W3CDTF">2019-04-01T04:00:37Z</dcterms:modified>
</cp:coreProperties>
</file>